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notesSlides/notesSlide2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8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30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3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2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3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7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8391" r:id="rId2"/>
    <p:sldId id="8393" r:id="rId3"/>
    <p:sldId id="8423" r:id="rId4"/>
    <p:sldId id="8398" r:id="rId5"/>
    <p:sldId id="8400" r:id="rId6"/>
    <p:sldId id="8404" r:id="rId7"/>
    <p:sldId id="8405" r:id="rId8"/>
    <p:sldId id="8458" r:id="rId9"/>
    <p:sldId id="8444" r:id="rId10"/>
    <p:sldId id="8445" r:id="rId11"/>
    <p:sldId id="8446" r:id="rId12"/>
    <p:sldId id="8455" r:id="rId13"/>
    <p:sldId id="8460" r:id="rId14"/>
    <p:sldId id="8448" r:id="rId15"/>
    <p:sldId id="8449" r:id="rId16"/>
    <p:sldId id="8450" r:id="rId17"/>
    <p:sldId id="8451" r:id="rId18"/>
    <p:sldId id="8452" r:id="rId19"/>
    <p:sldId id="8456" r:id="rId20"/>
    <p:sldId id="8457" r:id="rId21"/>
    <p:sldId id="8394" r:id="rId22"/>
    <p:sldId id="8425" r:id="rId23"/>
    <p:sldId id="8421" r:id="rId24"/>
    <p:sldId id="8424" r:id="rId25"/>
    <p:sldId id="8427" r:id="rId26"/>
    <p:sldId id="8420" r:id="rId27"/>
    <p:sldId id="8426" r:id="rId28"/>
    <p:sldId id="8437" r:id="rId29"/>
    <p:sldId id="8419" r:id="rId30"/>
    <p:sldId id="8418" r:id="rId31"/>
    <p:sldId id="3599" r:id="rId32"/>
    <p:sldId id="3773" r:id="rId33"/>
    <p:sldId id="8459" r:id="rId34"/>
    <p:sldId id="8422" r:id="rId35"/>
    <p:sldId id="8428" r:id="rId36"/>
    <p:sldId id="8429" r:id="rId37"/>
    <p:sldId id="8430" r:id="rId38"/>
    <p:sldId id="8396" r:id="rId39"/>
    <p:sldId id="8431" r:id="rId40"/>
    <p:sldId id="8432" r:id="rId41"/>
    <p:sldId id="8433" r:id="rId42"/>
    <p:sldId id="8434" r:id="rId43"/>
    <p:sldId id="8435" r:id="rId44"/>
    <p:sldId id="8436" r:id="rId45"/>
    <p:sldId id="8443" r:id="rId46"/>
    <p:sldId id="8454" r:id="rId47"/>
    <p:sldId id="8392" r:id="rId48"/>
  </p:sldIdLst>
  <p:sldSz cx="12192000" cy="6858000"/>
  <p:notesSz cx="6858000" cy="9144000"/>
  <p:embeddedFontLst>
    <p:embeddedFont>
      <p:font typeface="汉仪方隶简" panose="02010600030101010101" charset="-122"/>
      <p:regular r:id="rId51"/>
    </p:embeddedFont>
    <p:embeddedFont>
      <p:font typeface="张海山草泥马体" panose="02010600030101010101" charset="-122"/>
      <p:regular r:id="rId52"/>
    </p:embeddedFont>
    <p:embeddedFont>
      <p:font typeface="张海山锐线体2.0" panose="02010600030101010101" charset="-122"/>
      <p:regular r:id="rId53"/>
    </p:embeddedFont>
    <p:embeddedFont>
      <p:font typeface="张海山锐谐体" panose="02000000000000000000" charset="-122"/>
      <p:regular r:id="rId54"/>
    </p:embeddedFont>
    <p:embeddedFont>
      <p:font typeface="Adobe Caslon Pro Bold" panose="0205070206050A020403" charset="0"/>
      <p:bold r:id="rId55"/>
      <p:boldItalic r:id="rId56"/>
    </p:embeddedFont>
    <p:embeddedFont>
      <p:font typeface="等线" panose="02010600030101010101" pitchFamily="2" charset="-122"/>
      <p:regular r:id="rId57"/>
      <p:bold r:id="rId58"/>
    </p:embeddedFont>
    <p:embeddedFont>
      <p:font typeface="华文宋体" panose="02010600040101010101" pitchFamily="2" charset="-122"/>
      <p:regular r:id="rId59"/>
    </p:embeddedFont>
    <p:embeddedFont>
      <p:font typeface="华文中宋" panose="02010600040101010101" pitchFamily="2" charset="-122"/>
      <p:regular r:id="rId60"/>
    </p:embeddedFont>
    <p:embeddedFont>
      <p:font typeface="微软雅黑" panose="020B0503020204020204" pitchFamily="34" charset="-122"/>
      <p:regular r:id="rId61"/>
      <p:bold r:id="rId62"/>
    </p:embeddedFont>
  </p:embeddedFontLst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13D"/>
    <a:srgbClr val="E01125"/>
    <a:srgbClr val="2A3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4618" autoAdjust="0"/>
  </p:normalViewPr>
  <p:slideViewPr>
    <p:cSldViewPr snapToGrid="0">
      <p:cViewPr varScale="1">
        <p:scale>
          <a:sx n="152" d="100"/>
          <a:sy n="152" d="100"/>
        </p:scale>
        <p:origin x="5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1B479-122B-478E-B682-72FE1D5D19A9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4A3DA-C8F0-40A6-A631-7E47A78A98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2CAD8-F91A-409A-B778-AA74111763F6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D08D1-3AF9-440F-854B-ABAEE7EAA6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84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" t="5654" r="5654" b="5654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04800" y="289560"/>
            <a:ext cx="11582400" cy="627888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" t="5654" r="5654" b="5654"/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04800" y="289560"/>
            <a:ext cx="11582400" cy="627888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blind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blinds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27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35.png"/><Relationship Id="rId4" Type="http://schemas.openxmlformats.org/officeDocument/2006/relationships/tags" Target="../tags/tag43.xm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0.xml"/><Relationship Id="rId7" Type="http://schemas.openxmlformats.org/officeDocument/2006/relationships/image" Target="../media/image38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3" Type="http://schemas.openxmlformats.org/officeDocument/2006/relationships/tags" Target="../tags/tag56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62.xml"/><Relationship Id="rId7" Type="http://schemas.openxmlformats.org/officeDocument/2006/relationships/image" Target="../media/image41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4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8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50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8340" y="1203960"/>
            <a:ext cx="8275320" cy="445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1" name="悠扬婉转充满希望的钢琴节奏背景乐_1分38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47395" y="-30480"/>
            <a:ext cx="487363" cy="487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21"/>
            <a:ext cx="12192000" cy="685799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 bwMode="auto">
          <a:xfrm>
            <a:off x="3137651" y="2894277"/>
            <a:ext cx="6048672" cy="114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Stock Up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439128" y="1835769"/>
            <a:ext cx="7445719" cy="15125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 defTabSz="914400">
              <a:lnSpc>
                <a:spcPct val="140000"/>
              </a:lnSpc>
              <a:defRPr/>
            </a:pPr>
            <a:r>
              <a:rPr lang="zh-CN" altLang="en-US" sz="6600" b="1" spc="4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股票数据监测系统</a:t>
            </a:r>
          </a:p>
        </p:txBody>
      </p:sp>
      <p:sp>
        <p:nvSpPr>
          <p:cNvPr id="20" name="矩形 19"/>
          <p:cNvSpPr/>
          <p:nvPr/>
        </p:nvSpPr>
        <p:spPr>
          <a:xfrm>
            <a:off x="3851875" y="4028797"/>
            <a:ext cx="4488249" cy="404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汇报时间：</a:t>
            </a:r>
            <a:r>
              <a:rPr lang="en-US" altLang="zh-CN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2023</a:t>
            </a:r>
            <a:r>
              <a:rPr lang="zh-CN" altLang="en-US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12</a:t>
            </a:r>
            <a:r>
              <a:rPr lang="zh-CN" altLang="en-US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日      汇报人：</a:t>
            </a:r>
            <a:r>
              <a:rPr lang="en-US" altLang="zh-CN" sz="1600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+mn-ea"/>
                <a:sym typeface="+mn-lt"/>
              </a:rPr>
              <a:t>Group D</a:t>
            </a:r>
            <a:endParaRPr lang="zh-CN" altLang="en-US" sz="1600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60845" y="574040"/>
            <a:ext cx="4327525" cy="704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346921" y="477750"/>
            <a:ext cx="3799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2.1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后端架构设计</a:t>
            </a:r>
            <a:endParaRPr lang="zh-CN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 descr="图片包含 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97" y="1157605"/>
            <a:ext cx="10280073" cy="5325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8" y="626830"/>
            <a:ext cx="7456458" cy="539858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60845" y="574040"/>
            <a:ext cx="4327525" cy="704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92795" y="926147"/>
            <a:ext cx="3799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2.2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数据库设计</a:t>
            </a:r>
            <a:endParaRPr lang="zh-CN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17848" y="5989739"/>
            <a:ext cx="2618653" cy="377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Acknowledgement: @Theo</a:t>
            </a:r>
            <a:endParaRPr lang="zh-CN" altLang="en-US" sz="1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aphicFrame>
        <p:nvGraphicFramePr>
          <p:cNvPr id="16" name="表格 16"/>
          <p:cNvGraphicFramePr>
            <a:graphicFrameLocks noGrp="1"/>
          </p:cNvGraphicFramePr>
          <p:nvPr/>
        </p:nvGraphicFramePr>
        <p:xfrm>
          <a:off x="8392795" y="2142868"/>
          <a:ext cx="3325091" cy="3120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162">
                <a:tc>
                  <a:txBody>
                    <a:bodyPr/>
                    <a:lstStyle/>
                    <a:p>
                      <a:r>
                        <a:rPr lang="en-US" altLang="zh-CN" dirty="0"/>
                        <a:t>Table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162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stock 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股票表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162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stock_record_history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股票历史记录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162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stock_system_user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用户表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162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user_favorites_relation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用户收藏表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60845" y="574040"/>
            <a:ext cx="4327525" cy="704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870209" y="440805"/>
            <a:ext cx="445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2.3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后端功能设计一览</a:t>
            </a:r>
            <a:endParaRPr lang="zh-CN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52095" y="1080043"/>
            <a:ext cx="379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系统用户管理接口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503991" y="1650875"/>
            <a:ext cx="890954" cy="365524"/>
          </a:xfrm>
          <a:prstGeom prst="roundRect">
            <a:avLst/>
          </a:prstGeom>
          <a:solidFill>
            <a:srgbClr val="4EB9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GET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06752" y="2264714"/>
            <a:ext cx="890954" cy="365524"/>
          </a:xfrm>
          <a:prstGeom prst="roundRect">
            <a:avLst/>
          </a:prstGeom>
          <a:solidFill>
            <a:srgbClr val="FBA9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POST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4945" y="1626251"/>
            <a:ext cx="371127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/users/login		     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登录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94945" y="2276103"/>
            <a:ext cx="414728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/users/reg  		     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注册用户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506752" y="2869400"/>
            <a:ext cx="890954" cy="365524"/>
          </a:xfrm>
          <a:prstGeom prst="roundRect">
            <a:avLst/>
          </a:prstGeom>
          <a:solidFill>
            <a:srgbClr val="088D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PUT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94945" y="2880789"/>
            <a:ext cx="414728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/users/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change_pwd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  	     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修改密码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352095" y="3370292"/>
            <a:ext cx="379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用户收藏管理接口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503991" y="3941124"/>
            <a:ext cx="890954" cy="365524"/>
          </a:xfrm>
          <a:prstGeom prst="roundRect">
            <a:avLst/>
          </a:prstGeom>
          <a:solidFill>
            <a:srgbClr val="4EB9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GET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506752" y="4554963"/>
            <a:ext cx="890954" cy="365524"/>
          </a:xfrm>
          <a:prstGeom prst="roundRect">
            <a:avLst/>
          </a:prstGeom>
          <a:solidFill>
            <a:srgbClr val="FBA9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POST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4945" y="3916500"/>
            <a:ext cx="45833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/favorites		     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获取收藏列表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94945" y="4566352"/>
            <a:ext cx="423045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/favorites/{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stockCode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}      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添加收藏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506752" y="5159649"/>
            <a:ext cx="890954" cy="365524"/>
          </a:xfrm>
          <a:prstGeom prst="roundRect">
            <a:avLst/>
          </a:prstGeom>
          <a:solidFill>
            <a:srgbClr val="FB4B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DEL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94945" y="5171038"/>
            <a:ext cx="460235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/favorites/{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stockCode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}      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用户取消收藏</a:t>
            </a: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5802670" y="1080043"/>
            <a:ext cx="379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股票历史数据管理接口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5954566" y="1650875"/>
            <a:ext cx="890954" cy="365524"/>
          </a:xfrm>
          <a:prstGeom prst="roundRect">
            <a:avLst/>
          </a:prstGeom>
          <a:solidFill>
            <a:srgbClr val="4EB9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GET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5957327" y="2264714"/>
            <a:ext cx="890954" cy="365524"/>
          </a:xfrm>
          <a:prstGeom prst="roundRect">
            <a:avLst/>
          </a:prstGeom>
          <a:solidFill>
            <a:srgbClr val="FBA9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POST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45520" y="1626251"/>
            <a:ext cx="500592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stockhistories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/{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stockCode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}    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查询股票数据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845520" y="2276103"/>
            <a:ext cx="50449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stockhistories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	                  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创建股票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5957327" y="2869400"/>
            <a:ext cx="890954" cy="365524"/>
          </a:xfrm>
          <a:prstGeom prst="roundRect">
            <a:avLst/>
          </a:prstGeom>
          <a:solidFill>
            <a:srgbClr val="FBA9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POST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45520" y="2880789"/>
            <a:ext cx="496802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/users/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change_pwd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  	           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上传历史数据</a:t>
            </a: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5802670" y="3370292"/>
            <a:ext cx="379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股票信息展示接口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5954566" y="3941124"/>
            <a:ext cx="890954" cy="365524"/>
          </a:xfrm>
          <a:prstGeom prst="roundRect">
            <a:avLst/>
          </a:prstGeom>
          <a:solidFill>
            <a:srgbClr val="4EB9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GET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5957327" y="4554963"/>
            <a:ext cx="890954" cy="365524"/>
          </a:xfrm>
          <a:prstGeom prst="roundRect">
            <a:avLst/>
          </a:prstGeom>
          <a:solidFill>
            <a:srgbClr val="FBA9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POST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45520" y="3916500"/>
            <a:ext cx="498085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/stocks	            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展示所有实时股票数据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845520" y="4566352"/>
            <a:ext cx="50381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 /stocks /{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stockCode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}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展示一支股票实时数据</a:t>
            </a:r>
          </a:p>
        </p:txBody>
      </p:sp>
      <p:sp>
        <p:nvSpPr>
          <p:cNvPr id="31" name="矩形: 圆角 30"/>
          <p:cNvSpPr/>
          <p:nvPr/>
        </p:nvSpPr>
        <p:spPr>
          <a:xfrm>
            <a:off x="5957327" y="5159649"/>
            <a:ext cx="890954" cy="365524"/>
          </a:xfrm>
          <a:prstGeom prst="roundRect">
            <a:avLst/>
          </a:prstGeom>
          <a:solidFill>
            <a:srgbClr val="FB4B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DEL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45520" y="5171038"/>
            <a:ext cx="49662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 /stocks/q 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展示满足查询条件股票的实时数据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60845" y="574040"/>
            <a:ext cx="4327525" cy="704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061982" y="440805"/>
            <a:ext cx="5742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2.3 Backend Interfaces</a:t>
            </a:r>
            <a:endParaRPr lang="zh-CN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52095" y="1080043"/>
            <a:ext cx="379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·User Management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503991" y="1650875"/>
            <a:ext cx="890954" cy="365524"/>
          </a:xfrm>
          <a:prstGeom prst="roundRect">
            <a:avLst/>
          </a:prstGeom>
          <a:solidFill>
            <a:srgbClr val="4EB9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GET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06752" y="2264714"/>
            <a:ext cx="890954" cy="365524"/>
          </a:xfrm>
          <a:prstGeom prst="roundRect">
            <a:avLst/>
          </a:prstGeom>
          <a:solidFill>
            <a:srgbClr val="FBA9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POST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94945" y="1626251"/>
            <a:ext cx="380264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/users/login		     login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94945" y="2276103"/>
            <a:ext cx="44744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/users/reg  		     registration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506752" y="2869400"/>
            <a:ext cx="890954" cy="365524"/>
          </a:xfrm>
          <a:prstGeom prst="roundRect">
            <a:avLst/>
          </a:prstGeom>
          <a:solidFill>
            <a:srgbClr val="088D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PUT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94945" y="2880789"/>
            <a:ext cx="455009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/users/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change_pwd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  	     change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pwd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352095" y="3370292"/>
            <a:ext cx="4147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·Favorites Management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503991" y="3941124"/>
            <a:ext cx="890954" cy="365524"/>
          </a:xfrm>
          <a:prstGeom prst="roundRect">
            <a:avLst/>
          </a:prstGeom>
          <a:solidFill>
            <a:srgbClr val="4EB9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GET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506752" y="4554963"/>
            <a:ext cx="890954" cy="365524"/>
          </a:xfrm>
          <a:prstGeom prst="roundRect">
            <a:avLst/>
          </a:prstGeom>
          <a:solidFill>
            <a:srgbClr val="FBA9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POST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4945" y="3916500"/>
            <a:ext cx="457529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/favorites		     get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favorites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94945" y="4566352"/>
            <a:ext cx="473219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/favorites/{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stockCode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}     add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a favorite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506752" y="5159649"/>
            <a:ext cx="890954" cy="365524"/>
          </a:xfrm>
          <a:prstGeom prst="roundRect">
            <a:avLst/>
          </a:prstGeom>
          <a:solidFill>
            <a:srgbClr val="FB4B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DEL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94945" y="5171038"/>
            <a:ext cx="47881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/favorites/{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stockCode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} delete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favorite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5802670" y="1080043"/>
            <a:ext cx="379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·Stock History Data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5954566" y="1650875"/>
            <a:ext cx="890954" cy="365524"/>
          </a:xfrm>
          <a:prstGeom prst="roundRect">
            <a:avLst/>
          </a:prstGeom>
          <a:solidFill>
            <a:srgbClr val="4EB9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GET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5957327" y="2264714"/>
            <a:ext cx="890954" cy="365524"/>
          </a:xfrm>
          <a:prstGeom prst="roundRect">
            <a:avLst/>
          </a:prstGeom>
          <a:solidFill>
            <a:srgbClr val="FBA9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POST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45520" y="1626251"/>
            <a:ext cx="51227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stockhistories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/{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stockCode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}    get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stock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info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45520" y="2276103"/>
            <a:ext cx="524855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stockhistories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	create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stock record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5957327" y="2869400"/>
            <a:ext cx="890954" cy="365524"/>
          </a:xfrm>
          <a:prstGeom prst="roundRect">
            <a:avLst/>
          </a:prstGeom>
          <a:solidFill>
            <a:srgbClr val="FBA9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POST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45520" y="2880789"/>
            <a:ext cx="524675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stockhistories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/upload	  upload history data 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5802670" y="3370292"/>
            <a:ext cx="563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·Stock Real-time Info Showcase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5954566" y="3941124"/>
            <a:ext cx="890954" cy="365524"/>
          </a:xfrm>
          <a:prstGeom prst="roundRect">
            <a:avLst/>
          </a:prstGeom>
          <a:solidFill>
            <a:srgbClr val="4EB9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GET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5957327" y="4554963"/>
            <a:ext cx="890954" cy="365524"/>
          </a:xfrm>
          <a:prstGeom prst="roundRect">
            <a:avLst/>
          </a:prstGeom>
          <a:solidFill>
            <a:srgbClr val="FBA9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POST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45520" y="3916500"/>
            <a:ext cx="51781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/stocks	           show all real-time data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45520" y="4566352"/>
            <a:ext cx="511492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 /stocks /{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stockCode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}           show one stock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957327" y="5159649"/>
            <a:ext cx="890954" cy="365524"/>
          </a:xfrm>
          <a:prstGeom prst="roundRect">
            <a:avLst/>
          </a:prstGeom>
          <a:solidFill>
            <a:srgbClr val="FB4B0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DEL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45520" y="5171038"/>
            <a:ext cx="515827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700" dirty="0" err="1"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en-US" altLang="zh-CN" sz="1700" dirty="0">
                <a:latin typeface="微软雅黑" panose="020B0503020204020204" charset="-122"/>
                <a:ea typeface="微软雅黑" panose="020B0503020204020204" charset="-122"/>
              </a:rPr>
              <a:t> /stocks/q show                stocks with query</a:t>
            </a:r>
            <a:endParaRPr lang="zh-CN" altLang="en-US" sz="17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55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60845" y="574040"/>
            <a:ext cx="4327525" cy="704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870209" y="440805"/>
            <a:ext cx="445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2.4 JWT token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校验</a:t>
            </a:r>
            <a:endParaRPr lang="zh-CN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13836" r="6818" b="12788"/>
          <a:stretch>
            <a:fillRect/>
          </a:stretch>
        </p:blipFill>
        <p:spPr>
          <a:xfrm>
            <a:off x="628072" y="926147"/>
            <a:ext cx="6881092" cy="3186807"/>
          </a:xfrm>
          <a:prstGeom prst="rect">
            <a:avLst/>
          </a:prstGeom>
        </p:spPr>
      </p:pic>
      <p:pic>
        <p:nvPicPr>
          <p:cNvPr id="12" name="图片 11" descr="文本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15162" r="6516" b="13836"/>
          <a:stretch>
            <a:fillRect/>
          </a:stretch>
        </p:blipFill>
        <p:spPr>
          <a:xfrm>
            <a:off x="5763491" y="4192337"/>
            <a:ext cx="5717309" cy="222485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666182" y="1824212"/>
            <a:ext cx="4327524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使用邮箱和密码生成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token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5709" y="4950721"/>
            <a:ext cx="5227782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验证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token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token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可以解析出用户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60845" y="574040"/>
            <a:ext cx="4327525" cy="704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639300" y="459278"/>
            <a:ext cx="5042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2.5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调用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Third-Party API</a:t>
            </a:r>
            <a:endParaRPr lang="zh-CN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 descr="屏幕上有字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 t="20505" r="5476" b="17834"/>
          <a:stretch>
            <a:fillRect/>
          </a:stretch>
        </p:blipFill>
        <p:spPr>
          <a:xfrm>
            <a:off x="2919430" y="1830097"/>
            <a:ext cx="7858751" cy="1600360"/>
          </a:xfrm>
          <a:prstGeom prst="rect">
            <a:avLst/>
          </a:prstGeom>
        </p:spPr>
      </p:pic>
      <p:pic>
        <p:nvPicPr>
          <p:cNvPr id="9" name="图片 8" descr="文本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16647" r="4637" b="14828"/>
          <a:stretch>
            <a:fillRect/>
          </a:stretch>
        </p:blipFill>
        <p:spPr>
          <a:xfrm>
            <a:off x="3233466" y="4371112"/>
            <a:ext cx="7544715" cy="191284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35867" y="1158815"/>
            <a:ext cx="4327524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从</a:t>
            </a:r>
            <a:r>
              <a:rPr lang="en-US" altLang="zh-CN" sz="24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tradingview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获取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logo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35867" y="3691835"/>
            <a:ext cx="4327524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从</a:t>
            </a:r>
            <a:r>
              <a:rPr lang="en-US" altLang="zh-CN" sz="24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iex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获取股票历史交易数据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60845" y="574040"/>
            <a:ext cx="4327525" cy="704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556000" y="459278"/>
            <a:ext cx="61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2.5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调用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Third-Party API (Cont.)</a:t>
            </a:r>
            <a:endParaRPr lang="zh-CN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5" name="图片 4" descr="文本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8371" r="5821" b="6696"/>
          <a:stretch>
            <a:fillRect/>
          </a:stretch>
        </p:blipFill>
        <p:spPr>
          <a:xfrm>
            <a:off x="581891" y="1158815"/>
            <a:ext cx="6585528" cy="48686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580602" y="1888487"/>
            <a:ext cx="4327524" cy="188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展示实时信息时从</a:t>
            </a:r>
            <a:r>
              <a:rPr lang="en-US" altLang="zh-CN" sz="20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Finnhub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API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获取并且自定义一个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Java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类进行封装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Volume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从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IEX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API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单独获取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60845" y="574040"/>
            <a:ext cx="4327525" cy="704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346921" y="477750"/>
            <a:ext cx="379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2.6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前后端接口规范</a:t>
            </a:r>
            <a:endParaRPr lang="zh-CN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28" y="1278255"/>
            <a:ext cx="8451271" cy="456562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67271" y="2248705"/>
            <a:ext cx="2179783" cy="280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Apifox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的团队协作项目，预先定好接口规范，类似于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git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多人协作，并且集成了</a:t>
            </a:r>
            <a:r>
              <a:rPr lang="en-US" altLang="zh-CN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Postman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的功能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346921" y="477750"/>
            <a:ext cx="379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2.7 Slf4j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日志记录</a:t>
            </a:r>
            <a:endParaRPr lang="zh-CN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3" y="1560646"/>
            <a:ext cx="6160798" cy="2491069"/>
          </a:xfrm>
          <a:prstGeom prst="rect">
            <a:avLst/>
          </a:prstGeom>
        </p:spPr>
      </p:pic>
      <p:pic>
        <p:nvPicPr>
          <p:cNvPr id="5" name="图片 4" descr="图形用户界面, 文本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t="8372" r="4653" b="8370"/>
          <a:stretch>
            <a:fillRect/>
          </a:stretch>
        </p:blipFill>
        <p:spPr>
          <a:xfrm>
            <a:off x="4595206" y="2741525"/>
            <a:ext cx="6493164" cy="34337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3564" y="3748828"/>
            <a:ext cx="1025236" cy="284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52164" y="1250035"/>
            <a:ext cx="4736205" cy="128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自定义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error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info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debug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日志信息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交付前一天通过日志快速定位到</a:t>
            </a:r>
            <a:r>
              <a:rPr lang="en-US" altLang="zh-CN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stockVO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查询时返回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null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，排查为数据库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SQL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异常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7" y="323236"/>
            <a:ext cx="9298266" cy="987640"/>
          </a:xfrm>
          <a:prstGeom prst="rect">
            <a:avLst/>
          </a:prstGeom>
        </p:spPr>
      </p:pic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536035" y="1226799"/>
          <a:ext cx="11119929" cy="481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7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6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8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状态码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异常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异常原因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34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4000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InsertException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数据库插入数据异常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3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UpdateException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数据库更新数据异常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345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5000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ConstraintViolationException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违反参数校验（</a:t>
                      </a:r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email</a:t>
                      </a:r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格式错误）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MethodArgumentNotValidException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@Valid</a:t>
                      </a:r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校验失败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3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UsernameDuplicateException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用户名重复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3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UserNotFoundException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+mn-cs"/>
                        </a:rPr>
                        <a:t>找不到该用户</a:t>
                      </a:r>
                      <a:endParaRPr lang="zh-CN" altLang="en-US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3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PasswordNotMatchException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密码错误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34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7000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TokenExpiredException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Token</a:t>
                      </a:r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过期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3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JwtException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Token</a:t>
                      </a:r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验证失败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3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6000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FileEmptyException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空文件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83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6004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FileUploadIOException</a:t>
                      </a:r>
                      <a:endParaRPr lang="zh-CN" altLang="en-US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文件上传异常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346921" y="477750"/>
            <a:ext cx="379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2.8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异常处理</a:t>
            </a:r>
            <a:endParaRPr lang="zh-CN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8340" y="1203960"/>
            <a:ext cx="8275320" cy="445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96" y="21109"/>
            <a:ext cx="12192000" cy="685799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950531" y="2500501"/>
            <a:ext cx="3564267" cy="640240"/>
            <a:chOff x="7401587" y="1651298"/>
            <a:chExt cx="4254443" cy="764215"/>
          </a:xfrm>
        </p:grpSpPr>
        <p:sp>
          <p:nvSpPr>
            <p:cNvPr id="9" name="文本框 8"/>
            <p:cNvSpPr txBox="1"/>
            <p:nvPr/>
          </p:nvSpPr>
          <p:spPr>
            <a:xfrm>
              <a:off x="7841218" y="1651298"/>
              <a:ext cx="3814812" cy="6603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    项目介绍</a:t>
              </a:r>
              <a:endParaRPr lang="en-US" altLang="zh-CN" sz="24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10" name="菱形 9"/>
            <p:cNvSpPr/>
            <p:nvPr/>
          </p:nvSpPr>
          <p:spPr>
            <a:xfrm>
              <a:off x="7401587" y="1724687"/>
              <a:ext cx="690826" cy="690826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张海山草泥马体" panose="02000000000000000000" charset="-122"/>
                  <a:ea typeface="张海山草泥马体" panose="02000000000000000000" charset="-122"/>
                  <a:cs typeface="+mn-ea"/>
                  <a:sym typeface="+mn-lt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张海山草泥马体" panose="02000000000000000000" charset="-122"/>
                <a:ea typeface="张海山草泥马体" panose="02000000000000000000" charset="-122"/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665730" y="1026192"/>
            <a:ext cx="6720749" cy="151257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6600" b="1" spc="800" dirty="0">
                <a:solidFill>
                  <a:schemeClr val="bg1"/>
                </a:solidFill>
                <a:latin typeface="张海山锐线体2.0" panose="02000000000000000000" charset="-122"/>
                <a:ea typeface="张海山锐线体2.0" panose="02000000000000000000" charset="-122"/>
                <a:cs typeface="+mn-ea"/>
                <a:sym typeface="+mn-lt"/>
              </a:rPr>
              <a:t>目录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950531" y="4319239"/>
            <a:ext cx="3582523" cy="613978"/>
            <a:chOff x="4548847" y="4379813"/>
            <a:chExt cx="3582523" cy="613978"/>
          </a:xfrm>
        </p:grpSpPr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4935415" y="4379813"/>
              <a:ext cx="3195955" cy="5532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前端</a:t>
              </a:r>
              <a:r>
                <a:rPr lang="en-US" altLang="zh-CN" sz="24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 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FrontEnd</a:t>
              </a:r>
              <a:endParaRPr lang="en-US" altLang="zh-CN" sz="24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菱形 4"/>
            <p:cNvSpPr/>
            <p:nvPr/>
          </p:nvSpPr>
          <p:spPr>
            <a:xfrm>
              <a:off x="4548847" y="4415306"/>
              <a:ext cx="578485" cy="578485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张海山锐谐体" panose="02000000000000000000" charset="-122"/>
                  <a:ea typeface="张海山锐谐体" panose="02000000000000000000" charset="-122"/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50869" y="3432934"/>
            <a:ext cx="3563929" cy="595659"/>
            <a:chOff x="4548847" y="3492384"/>
            <a:chExt cx="3563929" cy="595659"/>
          </a:xfrm>
        </p:grpSpPr>
        <p:sp>
          <p:nvSpPr>
            <p:cNvPr id="16" name="菱形 15"/>
            <p:cNvSpPr/>
            <p:nvPr/>
          </p:nvSpPr>
          <p:spPr>
            <a:xfrm>
              <a:off x="4548847" y="3509558"/>
              <a:ext cx="578485" cy="578485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张海山锐谐体" panose="02000000000000000000" charset="-122"/>
                  <a:ea typeface="张海山锐谐体" panose="02000000000000000000" charset="-122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4916821" y="3492384"/>
              <a:ext cx="3195955" cy="5532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后端</a:t>
              </a:r>
              <a:r>
                <a:rPr lang="en-US" altLang="zh-CN" sz="24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 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BackEnd</a:t>
              </a:r>
              <a:endParaRPr lang="en-US" altLang="zh-CN" sz="24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33054" y="2508033"/>
            <a:ext cx="3582523" cy="613978"/>
            <a:chOff x="4548847" y="4379813"/>
            <a:chExt cx="3582523" cy="613978"/>
          </a:xfrm>
        </p:grpSpPr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4935415" y="4379813"/>
              <a:ext cx="3195955" cy="5532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DevOps</a:t>
              </a:r>
              <a:r>
                <a:rPr lang="zh-CN" altLang="en-US" sz="24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实践</a:t>
              </a:r>
              <a:endParaRPr lang="en-US" altLang="zh-CN" sz="24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14" name="菱形 13"/>
            <p:cNvSpPr/>
            <p:nvPr/>
          </p:nvSpPr>
          <p:spPr>
            <a:xfrm>
              <a:off x="4548847" y="4415306"/>
              <a:ext cx="578485" cy="578485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张海山锐谐体" panose="02000000000000000000" charset="-122"/>
                  <a:ea typeface="张海山锐谐体" panose="02000000000000000000" charset="-122"/>
                  <a:cs typeface="+mn-ea"/>
                  <a:sym typeface="+mn-lt"/>
                </a:rPr>
                <a:t>4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33054" y="3385092"/>
            <a:ext cx="3582523" cy="613978"/>
            <a:chOff x="4548847" y="4379813"/>
            <a:chExt cx="3582523" cy="613978"/>
          </a:xfrm>
        </p:grpSpPr>
        <p:sp>
          <p:nvSpPr>
            <p:cNvPr id="17" name="文本框 16"/>
            <p:cNvSpPr txBox="1"/>
            <p:nvPr>
              <p:custDataLst>
                <p:tags r:id="rId2"/>
              </p:custDataLst>
            </p:nvPr>
          </p:nvSpPr>
          <p:spPr>
            <a:xfrm>
              <a:off x="4935415" y="4379813"/>
              <a:ext cx="3195955" cy="5532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项目展示</a:t>
              </a:r>
              <a:endParaRPr lang="en-US" altLang="zh-CN" sz="24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4548847" y="4415306"/>
              <a:ext cx="578485" cy="578485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张海山锐谐体" panose="02000000000000000000" charset="-122"/>
                  <a:ea typeface="张海山锐谐体" panose="02000000000000000000" charset="-122"/>
                  <a:cs typeface="+mn-ea"/>
                  <a:sym typeface="+mn-lt"/>
                </a:rPr>
                <a:t>5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14798" y="4285982"/>
            <a:ext cx="3582523" cy="613978"/>
            <a:chOff x="4548847" y="4379813"/>
            <a:chExt cx="3582523" cy="613978"/>
          </a:xfrm>
        </p:grpSpPr>
        <p:sp>
          <p:nvSpPr>
            <p:cNvPr id="20" name="文本框 19"/>
            <p:cNvSpPr txBox="1"/>
            <p:nvPr>
              <p:custDataLst>
                <p:tags r:id="rId1"/>
              </p:custDataLst>
            </p:nvPr>
          </p:nvSpPr>
          <p:spPr>
            <a:xfrm>
              <a:off x="4935415" y="4379813"/>
              <a:ext cx="3195955" cy="5532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项目优化以及心得</a:t>
              </a:r>
              <a:endParaRPr lang="en-US" altLang="zh-CN" sz="24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21" name="菱形 20"/>
            <p:cNvSpPr/>
            <p:nvPr/>
          </p:nvSpPr>
          <p:spPr>
            <a:xfrm>
              <a:off x="4548847" y="4415306"/>
              <a:ext cx="578485" cy="578485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张海山锐谐体" panose="02000000000000000000" charset="-122"/>
                  <a:ea typeface="张海山锐谐体" panose="02000000000000000000" charset="-122"/>
                  <a:cs typeface="+mn-ea"/>
                  <a:sym typeface="+mn-lt"/>
                </a:rPr>
                <a:t>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7" y="323236"/>
            <a:ext cx="9298266" cy="9876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5" y="1003120"/>
            <a:ext cx="8125807" cy="16088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5" y="2478842"/>
            <a:ext cx="7698000" cy="21050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45" y="4530599"/>
            <a:ext cx="8051669" cy="20041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578392" y="1310876"/>
            <a:ext cx="2271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·Mapper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578392" y="2840408"/>
            <a:ext cx="2271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·Service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578391" y="4583901"/>
            <a:ext cx="2733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·Controller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层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346921" y="477750"/>
            <a:ext cx="379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2.9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单元测试</a:t>
            </a:r>
            <a:endParaRPr lang="zh-CN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8340" y="1203960"/>
            <a:ext cx="8275320" cy="445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198080" y="1810170"/>
            <a:ext cx="6720749" cy="10109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zh-CN" sz="4265" b="1" spc="800" dirty="0">
                <a:solidFill>
                  <a:schemeClr val="bg1"/>
                </a:solidFill>
                <a:latin typeface="Adobe Caslon Pro Bold" panose="0205070206050A020403" charset="0"/>
                <a:cs typeface="Adobe Caslon Pro Bold" panose="0205070206050A020403" charset="0"/>
                <a:sym typeface="+mn-lt"/>
              </a:rPr>
              <a:t>PAPT03</a:t>
            </a:r>
          </a:p>
        </p:txBody>
      </p:sp>
      <p:sp>
        <p:nvSpPr>
          <p:cNvPr id="19" name="矩形 18"/>
          <p:cNvSpPr/>
          <p:nvPr/>
        </p:nvSpPr>
        <p:spPr>
          <a:xfrm>
            <a:off x="2748922" y="2720760"/>
            <a:ext cx="4693920" cy="1124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前端</a:t>
            </a:r>
            <a:r>
              <a:rPr lang="en-US" altLang="zh-CN" sz="4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 Front-End</a:t>
            </a:r>
          </a:p>
        </p:txBody>
      </p:sp>
      <p:sp>
        <p:nvSpPr>
          <p:cNvPr id="20" name="TextBox 15"/>
          <p:cNvSpPr txBox="1"/>
          <p:nvPr/>
        </p:nvSpPr>
        <p:spPr>
          <a:xfrm>
            <a:off x="2867025" y="3956685"/>
            <a:ext cx="6263005" cy="7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—— 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陈佳倍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 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夏溪</a:t>
            </a: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  2023.3.12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91560" y="516890"/>
            <a:ext cx="4293870" cy="617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91862" y="1411630"/>
            <a:ext cx="5978279" cy="175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tailwind </a:t>
            </a:r>
            <a:r>
              <a:rPr lang="en-US" altLang="zh-CN" dirty="0" err="1">
                <a:latin typeface="华文中宋" panose="02010600040101010101" charset="-122"/>
                <a:ea typeface="华文中宋" panose="02010600040101010101" charset="-122"/>
              </a:rPr>
              <a:t>css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具有以下优点：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移动端优先；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响应式断点灵活；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原子化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CSS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；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使用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Tailwind </a:t>
            </a:r>
            <a:r>
              <a:rPr lang="en-US" altLang="zh-CN" dirty="0" err="1">
                <a:latin typeface="华文中宋" panose="02010600040101010101" charset="-122"/>
                <a:ea typeface="华文中宋" panose="02010600040101010101" charset="-122"/>
              </a:rPr>
              <a:t>css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可以方便实现多端响应式布局；</a:t>
            </a:r>
          </a:p>
        </p:txBody>
      </p:sp>
      <p:sp>
        <p:nvSpPr>
          <p:cNvPr id="63" name="文本框 62"/>
          <p:cNvSpPr txBox="1"/>
          <p:nvPr>
            <p:custDataLst>
              <p:tags r:id="rId2"/>
            </p:custDataLst>
          </p:nvPr>
        </p:nvSpPr>
        <p:spPr>
          <a:xfrm>
            <a:off x="660400" y="710565"/>
            <a:ext cx="6813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3.1 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代码设计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-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rPr>
              <a:t>响应式布局：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39" y="1812708"/>
            <a:ext cx="1791379" cy="99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电脑软件截图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3197225"/>
            <a:ext cx="6532245" cy="3307080"/>
          </a:xfrm>
          <a:prstGeom prst="rect">
            <a:avLst/>
          </a:prstGeom>
        </p:spPr>
      </p:pic>
      <p:pic>
        <p:nvPicPr>
          <p:cNvPr id="10" name="图片 9" descr="图形用户界面, 应用程序&#10;&#10;描述已自动生成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40" y="516890"/>
            <a:ext cx="2710180" cy="5865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91560" y="516890"/>
            <a:ext cx="4293870" cy="617220"/>
          </a:xfrm>
          <a:prstGeom prst="rect">
            <a:avLst/>
          </a:prstGeom>
        </p:spPr>
      </p:pic>
      <p:sp>
        <p:nvSpPr>
          <p:cNvPr id="63" name="文本框 62"/>
          <p:cNvSpPr txBox="1"/>
          <p:nvPr>
            <p:custDataLst>
              <p:tags r:id="rId2"/>
            </p:custDataLst>
          </p:nvPr>
        </p:nvSpPr>
        <p:spPr>
          <a:xfrm>
            <a:off x="660400" y="710565"/>
            <a:ext cx="6813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3.1 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代码设计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-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rPr>
              <a:t>响应式布局：</a:t>
            </a:r>
          </a:p>
        </p:txBody>
      </p:sp>
      <p:pic>
        <p:nvPicPr>
          <p:cNvPr id="8" name="图片 7" descr="文本&#10;&#10;中度可信度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013" y="710565"/>
            <a:ext cx="2395380" cy="5183847"/>
          </a:xfrm>
          <a:prstGeom prst="rect">
            <a:avLst/>
          </a:prstGeom>
        </p:spPr>
      </p:pic>
      <p:pic>
        <p:nvPicPr>
          <p:cNvPr id="12" name="图片 11" descr="图形用户界面, 文本, 应用程序, 聊天或短信, 网站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01" y="2056306"/>
            <a:ext cx="7709335" cy="3838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91560" y="516890"/>
            <a:ext cx="4293870" cy="617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10968" y="1133884"/>
            <a:ext cx="8501626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对</a:t>
            </a:r>
            <a:r>
              <a:rPr lang="en-US" altLang="zh-CN" dirty="0" err="1">
                <a:latin typeface="华文中宋" panose="02010600040101010101" charset="-122"/>
                <a:ea typeface="华文中宋" panose="02010600040101010101" charset="-122"/>
              </a:rPr>
              <a:t>Axios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库进行二次封装，增加了请求拦截器和响应拦截器：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请求拦截器：对所有请求在请求头中加入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token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字段，设置请求内容类型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响应拦截器：对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token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过期响应以及常见错误进行处理</a:t>
            </a:r>
          </a:p>
        </p:txBody>
      </p:sp>
      <p:sp>
        <p:nvSpPr>
          <p:cNvPr id="63" name="文本框 62"/>
          <p:cNvSpPr txBox="1"/>
          <p:nvPr>
            <p:custDataLst>
              <p:tags r:id="rId2"/>
            </p:custDataLst>
          </p:nvPr>
        </p:nvSpPr>
        <p:spPr>
          <a:xfrm>
            <a:off x="660400" y="550545"/>
            <a:ext cx="6813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3.2 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接口设计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endParaRPr lang="zh-CN" altLang="en-US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968" y="2515458"/>
            <a:ext cx="2061475" cy="1551531"/>
          </a:xfrm>
          <a:prstGeom prst="rect">
            <a:avLst/>
          </a:prstGeom>
        </p:spPr>
      </p:pic>
      <p:graphicFrame>
        <p:nvGraphicFramePr>
          <p:cNvPr id="7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519806" y="2222088"/>
          <a:ext cx="7416800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2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华文中宋" panose="02010600040101010101" charset="-122"/>
                          <a:ea typeface="华文中宋" panose="02010600040101010101" charset="-122"/>
                        </a:rPr>
                        <a:t>StockAPI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find(</a:t>
                      </a:r>
                      <a:r>
                        <a:rPr lang="zh-CN" altLang="en-US" dirty="0"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支持分页）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+mn-cs"/>
                        </a:rPr>
                        <a:t>getByStockCode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52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52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+mn-cs"/>
                        </a:rPr>
                        <a:t>getHistoryByStockCode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华文中宋" panose="02010600040101010101" charset="-122"/>
                          <a:ea typeface="华文中宋" panose="02010600040101010101" charset="-122"/>
                        </a:rPr>
                        <a:t>LoginAPI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+mn-cs"/>
                        </a:rPr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+mn-cs"/>
                        </a:rPr>
                        <a:t>signUp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+mn-cs"/>
                        </a:rPr>
                        <a:t>changePwd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华文中宋" panose="02010600040101010101" charset="-122"/>
                          <a:ea typeface="华文中宋" panose="02010600040101010101" charset="-122"/>
                        </a:rPr>
                        <a:t>FavouritesAPI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+mn-cs"/>
                        </a:rPr>
                        <a:t>getFavourites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+mn-cs"/>
                        </a:rPr>
                        <a:t>addFavourites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 err="1">
                          <a:solidFill>
                            <a:schemeClr val="dk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+mn-cs"/>
                        </a:rPr>
                        <a:t>deleteFavourites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03169" y="507058"/>
            <a:ext cx="4293870" cy="6172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7425" y="2484961"/>
            <a:ext cx="4493792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包含路由拦截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    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即判断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token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是否存在浏览器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cookie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中，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若存在，则返回子路由，否则跳转到登录界面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2"/>
            </p:custDataLst>
          </p:nvPr>
        </p:nvSpPr>
        <p:spPr>
          <a:xfrm>
            <a:off x="660400" y="710565"/>
            <a:ext cx="6813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3.3 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路由表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endParaRPr lang="zh-CN" altLang="en-US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971" y="507058"/>
            <a:ext cx="5045118" cy="36120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970" y="4119103"/>
            <a:ext cx="5045117" cy="2220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04615" y="370840"/>
            <a:ext cx="4415790" cy="815340"/>
          </a:xfrm>
          <a:prstGeom prst="rect">
            <a:avLst/>
          </a:prstGeom>
        </p:spPr>
      </p:pic>
      <p:sp>
        <p:nvSpPr>
          <p:cNvPr id="2" name="Freeform 5"/>
          <p:cNvSpPr/>
          <p:nvPr/>
        </p:nvSpPr>
        <p:spPr bwMode="auto">
          <a:xfrm>
            <a:off x="4133591" y="4449451"/>
            <a:ext cx="679800" cy="502756"/>
          </a:xfrm>
          <a:custGeom>
            <a:avLst/>
            <a:gdLst>
              <a:gd name="T0" fmla="*/ 283 w 344"/>
              <a:gd name="T1" fmla="*/ 254 h 254"/>
              <a:gd name="T2" fmla="*/ 255 w 344"/>
              <a:gd name="T3" fmla="*/ 246 h 254"/>
              <a:gd name="T4" fmla="*/ 33 w 344"/>
              <a:gd name="T5" fmla="*/ 106 h 254"/>
              <a:gd name="T6" fmla="*/ 16 w 344"/>
              <a:gd name="T7" fmla="*/ 32 h 254"/>
              <a:gd name="T8" fmla="*/ 89 w 344"/>
              <a:gd name="T9" fmla="*/ 16 h 254"/>
              <a:gd name="T10" fmla="*/ 312 w 344"/>
              <a:gd name="T11" fmla="*/ 156 h 254"/>
              <a:gd name="T12" fmla="*/ 328 w 344"/>
              <a:gd name="T13" fmla="*/ 229 h 254"/>
              <a:gd name="T14" fmla="*/ 283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283" y="254"/>
                </a:moveTo>
                <a:cubicBezTo>
                  <a:pt x="274" y="254"/>
                  <a:pt x="264" y="251"/>
                  <a:pt x="255" y="24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8" y="90"/>
                  <a:pt x="0" y="57"/>
                  <a:pt x="16" y="32"/>
                </a:cubicBezTo>
                <a:cubicBezTo>
                  <a:pt x="31" y="8"/>
                  <a:pt x="64" y="0"/>
                  <a:pt x="89" y="16"/>
                </a:cubicBezTo>
                <a:cubicBezTo>
                  <a:pt x="312" y="156"/>
                  <a:pt x="312" y="156"/>
                  <a:pt x="312" y="156"/>
                </a:cubicBezTo>
                <a:cubicBezTo>
                  <a:pt x="337" y="171"/>
                  <a:pt x="344" y="204"/>
                  <a:pt x="328" y="229"/>
                </a:cubicBezTo>
                <a:cubicBezTo>
                  <a:pt x="318" y="245"/>
                  <a:pt x="301" y="254"/>
                  <a:pt x="283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4358303" y="3383788"/>
            <a:ext cx="739948" cy="324579"/>
          </a:xfrm>
          <a:custGeom>
            <a:avLst/>
            <a:gdLst>
              <a:gd name="T0" fmla="*/ 58 w 374"/>
              <a:gd name="T1" fmla="*/ 164 h 164"/>
              <a:gd name="T2" fmla="*/ 6 w 374"/>
              <a:gd name="T3" fmla="*/ 121 h 164"/>
              <a:gd name="T4" fmla="*/ 48 w 374"/>
              <a:gd name="T5" fmla="*/ 58 h 164"/>
              <a:gd name="T6" fmla="*/ 305 w 374"/>
              <a:gd name="T7" fmla="*/ 6 h 164"/>
              <a:gd name="T8" fmla="*/ 368 w 374"/>
              <a:gd name="T9" fmla="*/ 48 h 164"/>
              <a:gd name="T10" fmla="*/ 326 w 374"/>
              <a:gd name="T11" fmla="*/ 110 h 164"/>
              <a:gd name="T12" fmla="*/ 69 w 374"/>
              <a:gd name="T13" fmla="*/ 163 h 164"/>
              <a:gd name="T14" fmla="*/ 58 w 374"/>
              <a:gd name="T1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4">
                <a:moveTo>
                  <a:pt x="58" y="164"/>
                </a:moveTo>
                <a:cubicBezTo>
                  <a:pt x="33" y="164"/>
                  <a:pt x="11" y="146"/>
                  <a:pt x="6" y="121"/>
                </a:cubicBezTo>
                <a:cubicBezTo>
                  <a:pt x="0" y="92"/>
                  <a:pt x="19" y="64"/>
                  <a:pt x="48" y="58"/>
                </a:cubicBezTo>
                <a:cubicBezTo>
                  <a:pt x="305" y="6"/>
                  <a:pt x="305" y="6"/>
                  <a:pt x="305" y="6"/>
                </a:cubicBezTo>
                <a:cubicBezTo>
                  <a:pt x="334" y="0"/>
                  <a:pt x="362" y="19"/>
                  <a:pt x="368" y="48"/>
                </a:cubicBezTo>
                <a:cubicBezTo>
                  <a:pt x="374" y="76"/>
                  <a:pt x="355" y="104"/>
                  <a:pt x="326" y="110"/>
                </a:cubicBezTo>
                <a:cubicBezTo>
                  <a:pt x="69" y="163"/>
                  <a:pt x="69" y="163"/>
                  <a:pt x="69" y="163"/>
                </a:cubicBezTo>
                <a:cubicBezTo>
                  <a:pt x="65" y="163"/>
                  <a:pt x="62" y="164"/>
                  <a:pt x="58" y="1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4" name="Freeform 7"/>
          <p:cNvSpPr/>
          <p:nvPr/>
        </p:nvSpPr>
        <p:spPr bwMode="auto">
          <a:xfrm>
            <a:off x="3837387" y="2143351"/>
            <a:ext cx="525455" cy="655967"/>
          </a:xfrm>
          <a:custGeom>
            <a:avLst/>
            <a:gdLst>
              <a:gd name="T0" fmla="*/ 60 w 266"/>
              <a:gd name="T1" fmla="*/ 332 h 332"/>
              <a:gd name="T2" fmla="*/ 31 w 266"/>
              <a:gd name="T3" fmla="*/ 324 h 332"/>
              <a:gd name="T4" fmla="*/ 16 w 266"/>
              <a:gd name="T5" fmla="*/ 250 h 332"/>
              <a:gd name="T6" fmla="*/ 161 w 266"/>
              <a:gd name="T7" fmla="*/ 31 h 332"/>
              <a:gd name="T8" fmla="*/ 235 w 266"/>
              <a:gd name="T9" fmla="*/ 16 h 332"/>
              <a:gd name="T10" fmla="*/ 250 w 266"/>
              <a:gd name="T11" fmla="*/ 90 h 332"/>
              <a:gd name="T12" fmla="*/ 105 w 266"/>
              <a:gd name="T13" fmla="*/ 309 h 332"/>
              <a:gd name="T14" fmla="*/ 60 w 266"/>
              <a:gd name="T15" fmla="*/ 332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2">
                <a:moveTo>
                  <a:pt x="60" y="332"/>
                </a:moveTo>
                <a:cubicBezTo>
                  <a:pt x="50" y="332"/>
                  <a:pt x="40" y="330"/>
                  <a:pt x="31" y="324"/>
                </a:cubicBezTo>
                <a:cubicBezTo>
                  <a:pt x="6" y="307"/>
                  <a:pt x="0" y="274"/>
                  <a:pt x="16" y="250"/>
                </a:cubicBezTo>
                <a:cubicBezTo>
                  <a:pt x="161" y="31"/>
                  <a:pt x="161" y="31"/>
                  <a:pt x="161" y="31"/>
                </a:cubicBezTo>
                <a:cubicBezTo>
                  <a:pt x="178" y="6"/>
                  <a:pt x="211" y="0"/>
                  <a:pt x="235" y="16"/>
                </a:cubicBezTo>
                <a:cubicBezTo>
                  <a:pt x="260" y="32"/>
                  <a:pt x="266" y="65"/>
                  <a:pt x="250" y="90"/>
                </a:cubicBezTo>
                <a:cubicBezTo>
                  <a:pt x="105" y="309"/>
                  <a:pt x="105" y="309"/>
                  <a:pt x="105" y="309"/>
                </a:cubicBezTo>
                <a:cubicBezTo>
                  <a:pt x="94" y="324"/>
                  <a:pt x="77" y="332"/>
                  <a:pt x="60" y="3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2896564" y="1763163"/>
            <a:ext cx="214495" cy="732004"/>
          </a:xfrm>
          <a:custGeom>
            <a:avLst/>
            <a:gdLst>
              <a:gd name="T0" fmla="*/ 56 w 109"/>
              <a:gd name="T1" fmla="*/ 370 h 370"/>
              <a:gd name="T2" fmla="*/ 2 w 109"/>
              <a:gd name="T3" fmla="*/ 317 h 370"/>
              <a:gd name="T4" fmla="*/ 0 w 109"/>
              <a:gd name="T5" fmla="*/ 54 h 370"/>
              <a:gd name="T6" fmla="*/ 53 w 109"/>
              <a:gd name="T7" fmla="*/ 0 h 370"/>
              <a:gd name="T8" fmla="*/ 106 w 109"/>
              <a:gd name="T9" fmla="*/ 53 h 370"/>
              <a:gd name="T10" fmla="*/ 109 w 109"/>
              <a:gd name="T11" fmla="*/ 316 h 370"/>
              <a:gd name="T12" fmla="*/ 56 w 109"/>
              <a:gd name="T13" fmla="*/ 370 h 370"/>
              <a:gd name="T14" fmla="*/ 56 w 109"/>
              <a:gd name="T15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370">
                <a:moveTo>
                  <a:pt x="56" y="370"/>
                </a:moveTo>
                <a:cubicBezTo>
                  <a:pt x="26" y="370"/>
                  <a:pt x="3" y="346"/>
                  <a:pt x="2" y="317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25"/>
                  <a:pt x="23" y="1"/>
                  <a:pt x="53" y="0"/>
                </a:cubicBezTo>
                <a:cubicBezTo>
                  <a:pt x="82" y="0"/>
                  <a:pt x="106" y="24"/>
                  <a:pt x="106" y="53"/>
                </a:cubicBezTo>
                <a:cubicBezTo>
                  <a:pt x="109" y="316"/>
                  <a:pt x="109" y="316"/>
                  <a:pt x="109" y="316"/>
                </a:cubicBezTo>
                <a:cubicBezTo>
                  <a:pt x="109" y="345"/>
                  <a:pt x="86" y="369"/>
                  <a:pt x="56" y="370"/>
                </a:cubicBezTo>
                <a:cubicBezTo>
                  <a:pt x="56" y="370"/>
                  <a:pt x="56" y="370"/>
                  <a:pt x="56" y="3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6" name="Freeform 9"/>
          <p:cNvSpPr/>
          <p:nvPr/>
        </p:nvSpPr>
        <p:spPr bwMode="auto">
          <a:xfrm>
            <a:off x="1146559" y="4446044"/>
            <a:ext cx="679800" cy="501621"/>
          </a:xfrm>
          <a:custGeom>
            <a:avLst/>
            <a:gdLst>
              <a:gd name="T0" fmla="*/ 61 w 344"/>
              <a:gd name="T1" fmla="*/ 254 h 254"/>
              <a:gd name="T2" fmla="*/ 16 w 344"/>
              <a:gd name="T3" fmla="*/ 229 h 254"/>
              <a:gd name="T4" fmla="*/ 32 w 344"/>
              <a:gd name="T5" fmla="*/ 156 h 254"/>
              <a:gd name="T6" fmla="*/ 255 w 344"/>
              <a:gd name="T7" fmla="*/ 16 h 254"/>
              <a:gd name="T8" fmla="*/ 328 w 344"/>
              <a:gd name="T9" fmla="*/ 33 h 254"/>
              <a:gd name="T10" fmla="*/ 311 w 344"/>
              <a:gd name="T11" fmla="*/ 106 h 254"/>
              <a:gd name="T12" fmla="*/ 89 w 344"/>
              <a:gd name="T13" fmla="*/ 246 h 254"/>
              <a:gd name="T14" fmla="*/ 61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61" y="254"/>
                </a:moveTo>
                <a:cubicBezTo>
                  <a:pt x="43" y="254"/>
                  <a:pt x="26" y="245"/>
                  <a:pt x="16" y="229"/>
                </a:cubicBezTo>
                <a:cubicBezTo>
                  <a:pt x="0" y="204"/>
                  <a:pt x="7" y="172"/>
                  <a:pt x="32" y="156"/>
                </a:cubicBezTo>
                <a:cubicBezTo>
                  <a:pt x="255" y="16"/>
                  <a:pt x="255" y="16"/>
                  <a:pt x="255" y="16"/>
                </a:cubicBezTo>
                <a:cubicBezTo>
                  <a:pt x="280" y="0"/>
                  <a:pt x="312" y="8"/>
                  <a:pt x="328" y="33"/>
                </a:cubicBezTo>
                <a:cubicBezTo>
                  <a:pt x="344" y="58"/>
                  <a:pt x="336" y="90"/>
                  <a:pt x="311" y="106"/>
                </a:cubicBezTo>
                <a:cubicBezTo>
                  <a:pt x="89" y="246"/>
                  <a:pt x="89" y="246"/>
                  <a:pt x="89" y="246"/>
                </a:cubicBezTo>
                <a:cubicBezTo>
                  <a:pt x="80" y="252"/>
                  <a:pt x="70" y="254"/>
                  <a:pt x="61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7" name="Freeform 10"/>
          <p:cNvSpPr/>
          <p:nvPr/>
        </p:nvSpPr>
        <p:spPr bwMode="auto">
          <a:xfrm>
            <a:off x="861704" y="3382652"/>
            <a:ext cx="739948" cy="322309"/>
          </a:xfrm>
          <a:custGeom>
            <a:avLst/>
            <a:gdLst>
              <a:gd name="T0" fmla="*/ 316 w 374"/>
              <a:gd name="T1" fmla="*/ 163 h 163"/>
              <a:gd name="T2" fmla="*/ 305 w 374"/>
              <a:gd name="T3" fmla="*/ 162 h 163"/>
              <a:gd name="T4" fmla="*/ 48 w 374"/>
              <a:gd name="T5" fmla="*/ 110 h 163"/>
              <a:gd name="T6" fmla="*/ 6 w 374"/>
              <a:gd name="T7" fmla="*/ 47 h 163"/>
              <a:gd name="T8" fmla="*/ 69 w 374"/>
              <a:gd name="T9" fmla="*/ 5 h 163"/>
              <a:gd name="T10" fmla="*/ 326 w 374"/>
              <a:gd name="T11" fmla="*/ 58 h 163"/>
              <a:gd name="T12" fmla="*/ 368 w 374"/>
              <a:gd name="T13" fmla="*/ 120 h 163"/>
              <a:gd name="T14" fmla="*/ 316 w 374"/>
              <a:gd name="T15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3">
                <a:moveTo>
                  <a:pt x="316" y="163"/>
                </a:moveTo>
                <a:cubicBezTo>
                  <a:pt x="312" y="163"/>
                  <a:pt x="309" y="163"/>
                  <a:pt x="305" y="162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19" y="104"/>
                  <a:pt x="0" y="76"/>
                  <a:pt x="6" y="47"/>
                </a:cubicBezTo>
                <a:cubicBezTo>
                  <a:pt x="12" y="18"/>
                  <a:pt x="40" y="0"/>
                  <a:pt x="69" y="5"/>
                </a:cubicBezTo>
                <a:cubicBezTo>
                  <a:pt x="326" y="58"/>
                  <a:pt x="326" y="58"/>
                  <a:pt x="326" y="58"/>
                </a:cubicBezTo>
                <a:cubicBezTo>
                  <a:pt x="355" y="63"/>
                  <a:pt x="374" y="92"/>
                  <a:pt x="368" y="120"/>
                </a:cubicBezTo>
                <a:cubicBezTo>
                  <a:pt x="363" y="146"/>
                  <a:pt x="341" y="163"/>
                  <a:pt x="316" y="1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8" name="Freeform 11"/>
          <p:cNvSpPr/>
          <p:nvPr/>
        </p:nvSpPr>
        <p:spPr bwMode="auto">
          <a:xfrm>
            <a:off x="1597114" y="2138811"/>
            <a:ext cx="526589" cy="658237"/>
          </a:xfrm>
          <a:custGeom>
            <a:avLst/>
            <a:gdLst>
              <a:gd name="T0" fmla="*/ 206 w 266"/>
              <a:gd name="T1" fmla="*/ 333 h 333"/>
              <a:gd name="T2" fmla="*/ 161 w 266"/>
              <a:gd name="T3" fmla="*/ 309 h 333"/>
              <a:gd name="T4" fmla="*/ 16 w 266"/>
              <a:gd name="T5" fmla="*/ 90 h 333"/>
              <a:gd name="T6" fmla="*/ 31 w 266"/>
              <a:gd name="T7" fmla="*/ 16 h 333"/>
              <a:gd name="T8" fmla="*/ 105 w 266"/>
              <a:gd name="T9" fmla="*/ 31 h 333"/>
              <a:gd name="T10" fmla="*/ 250 w 266"/>
              <a:gd name="T11" fmla="*/ 250 h 333"/>
              <a:gd name="T12" fmla="*/ 235 w 266"/>
              <a:gd name="T13" fmla="*/ 324 h 333"/>
              <a:gd name="T14" fmla="*/ 206 w 266"/>
              <a:gd name="T15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3">
                <a:moveTo>
                  <a:pt x="206" y="333"/>
                </a:moveTo>
                <a:cubicBezTo>
                  <a:pt x="189" y="333"/>
                  <a:pt x="172" y="324"/>
                  <a:pt x="161" y="309"/>
                </a:cubicBezTo>
                <a:cubicBezTo>
                  <a:pt x="16" y="90"/>
                  <a:pt x="16" y="90"/>
                  <a:pt x="16" y="90"/>
                </a:cubicBezTo>
                <a:cubicBezTo>
                  <a:pt x="0" y="66"/>
                  <a:pt x="6" y="33"/>
                  <a:pt x="31" y="16"/>
                </a:cubicBezTo>
                <a:cubicBezTo>
                  <a:pt x="55" y="0"/>
                  <a:pt x="88" y="7"/>
                  <a:pt x="105" y="31"/>
                </a:cubicBezTo>
                <a:cubicBezTo>
                  <a:pt x="250" y="250"/>
                  <a:pt x="250" y="250"/>
                  <a:pt x="250" y="250"/>
                </a:cubicBezTo>
                <a:cubicBezTo>
                  <a:pt x="266" y="275"/>
                  <a:pt x="260" y="308"/>
                  <a:pt x="235" y="324"/>
                </a:cubicBezTo>
                <a:cubicBezTo>
                  <a:pt x="226" y="330"/>
                  <a:pt x="216" y="333"/>
                  <a:pt x="206" y="3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grpSp>
        <p:nvGrpSpPr>
          <p:cNvPr id="9" name="Group 12"/>
          <p:cNvGrpSpPr/>
          <p:nvPr/>
        </p:nvGrpSpPr>
        <p:grpSpPr>
          <a:xfrm>
            <a:off x="1799124" y="2692639"/>
            <a:ext cx="2383271" cy="3134568"/>
            <a:chOff x="2066468" y="2628718"/>
            <a:chExt cx="2744485" cy="3609651"/>
          </a:xfrm>
        </p:grpSpPr>
        <p:sp>
          <p:nvSpPr>
            <p:cNvPr id="10" name="Freeform 13"/>
            <p:cNvSpPr/>
            <p:nvPr/>
          </p:nvSpPr>
          <p:spPr bwMode="auto">
            <a:xfrm>
              <a:off x="2925100" y="5888120"/>
              <a:ext cx="1059894" cy="350249"/>
            </a:xfrm>
            <a:custGeom>
              <a:avLst/>
              <a:gdLst>
                <a:gd name="T0" fmla="*/ 466 w 466"/>
                <a:gd name="T1" fmla="*/ 0 h 154"/>
                <a:gd name="T2" fmla="*/ 233 w 466"/>
                <a:gd name="T3" fmla="*/ 154 h 154"/>
                <a:gd name="T4" fmla="*/ 0 w 466"/>
                <a:gd name="T5" fmla="*/ 0 h 154"/>
                <a:gd name="T6" fmla="*/ 466 w 46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6" h="154">
                  <a:moveTo>
                    <a:pt x="466" y="0"/>
                  </a:moveTo>
                  <a:cubicBezTo>
                    <a:pt x="466" y="85"/>
                    <a:pt x="362" y="154"/>
                    <a:pt x="233" y="154"/>
                  </a:cubicBezTo>
                  <a:cubicBezTo>
                    <a:pt x="104" y="154"/>
                    <a:pt x="0" y="85"/>
                    <a:pt x="0" y="0"/>
                  </a:cubicBezTo>
                  <a:cubicBezTo>
                    <a:pt x="230" y="0"/>
                    <a:pt x="227" y="0"/>
                    <a:pt x="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cs typeface="+mn-ea"/>
                <a:sym typeface="+mn-lt"/>
              </a:endParaRPr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2066468" y="2628718"/>
              <a:ext cx="2744485" cy="3354806"/>
            </a:xfrm>
            <a:custGeom>
              <a:avLst/>
              <a:gdLst>
                <a:gd name="T0" fmla="*/ 603 w 1206"/>
                <a:gd name="T1" fmla="*/ 0 h 1474"/>
                <a:gd name="T2" fmla="*/ 0 w 1206"/>
                <a:gd name="T3" fmla="*/ 603 h 1474"/>
                <a:gd name="T4" fmla="*/ 95 w 1206"/>
                <a:gd name="T5" fmla="*/ 928 h 1474"/>
                <a:gd name="T6" fmla="*/ 308 w 1206"/>
                <a:gd name="T7" fmla="*/ 1129 h 1474"/>
                <a:gd name="T8" fmla="*/ 308 w 1206"/>
                <a:gd name="T9" fmla="*/ 1329 h 1474"/>
                <a:gd name="T10" fmla="*/ 453 w 1206"/>
                <a:gd name="T11" fmla="*/ 1474 h 1474"/>
                <a:gd name="T12" fmla="*/ 769 w 1206"/>
                <a:gd name="T13" fmla="*/ 1474 h 1474"/>
                <a:gd name="T14" fmla="*/ 914 w 1206"/>
                <a:gd name="T15" fmla="*/ 1329 h 1474"/>
                <a:gd name="T16" fmla="*/ 914 w 1206"/>
                <a:gd name="T17" fmla="*/ 1120 h 1474"/>
                <a:gd name="T18" fmla="*/ 1206 w 1206"/>
                <a:gd name="T19" fmla="*/ 603 h 1474"/>
                <a:gd name="T20" fmla="*/ 603 w 1206"/>
                <a:gd name="T21" fmla="*/ 0 h 1474"/>
                <a:gd name="T22" fmla="*/ 827 w 1206"/>
                <a:gd name="T23" fmla="*/ 1032 h 1474"/>
                <a:gd name="T24" fmla="*/ 795 w 1206"/>
                <a:gd name="T25" fmla="*/ 1085 h 1474"/>
                <a:gd name="T26" fmla="*/ 795 w 1206"/>
                <a:gd name="T27" fmla="*/ 1133 h 1474"/>
                <a:gd name="T28" fmla="*/ 427 w 1206"/>
                <a:gd name="T29" fmla="*/ 1133 h 1474"/>
                <a:gd name="T30" fmla="*/ 427 w 1206"/>
                <a:gd name="T31" fmla="*/ 1093 h 1474"/>
                <a:gd name="T32" fmla="*/ 394 w 1206"/>
                <a:gd name="T33" fmla="*/ 1039 h 1474"/>
                <a:gd name="T34" fmla="*/ 119 w 1206"/>
                <a:gd name="T35" fmla="*/ 603 h 1474"/>
                <a:gd name="T36" fmla="*/ 603 w 1206"/>
                <a:gd name="T37" fmla="*/ 119 h 1474"/>
                <a:gd name="T38" fmla="*/ 1087 w 1206"/>
                <a:gd name="T39" fmla="*/ 603 h 1474"/>
                <a:gd name="T40" fmla="*/ 827 w 1206"/>
                <a:gd name="T41" fmla="*/ 1032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6" h="1474">
                  <a:moveTo>
                    <a:pt x="603" y="0"/>
                  </a:moveTo>
                  <a:cubicBezTo>
                    <a:pt x="271" y="0"/>
                    <a:pt x="0" y="271"/>
                    <a:pt x="0" y="603"/>
                  </a:cubicBezTo>
                  <a:cubicBezTo>
                    <a:pt x="0" y="719"/>
                    <a:pt x="33" y="831"/>
                    <a:pt x="95" y="928"/>
                  </a:cubicBezTo>
                  <a:cubicBezTo>
                    <a:pt x="149" y="1012"/>
                    <a:pt x="222" y="1081"/>
                    <a:pt x="308" y="1129"/>
                  </a:cubicBezTo>
                  <a:cubicBezTo>
                    <a:pt x="308" y="1329"/>
                    <a:pt x="308" y="1329"/>
                    <a:pt x="308" y="1329"/>
                  </a:cubicBezTo>
                  <a:cubicBezTo>
                    <a:pt x="308" y="1409"/>
                    <a:pt x="373" y="1474"/>
                    <a:pt x="453" y="1474"/>
                  </a:cubicBezTo>
                  <a:cubicBezTo>
                    <a:pt x="769" y="1474"/>
                    <a:pt x="769" y="1474"/>
                    <a:pt x="769" y="1474"/>
                  </a:cubicBezTo>
                  <a:cubicBezTo>
                    <a:pt x="849" y="1474"/>
                    <a:pt x="914" y="1409"/>
                    <a:pt x="914" y="1329"/>
                  </a:cubicBezTo>
                  <a:cubicBezTo>
                    <a:pt x="914" y="1120"/>
                    <a:pt x="914" y="1120"/>
                    <a:pt x="914" y="1120"/>
                  </a:cubicBezTo>
                  <a:cubicBezTo>
                    <a:pt x="1095" y="1011"/>
                    <a:pt x="1206" y="816"/>
                    <a:pt x="1206" y="603"/>
                  </a:cubicBezTo>
                  <a:cubicBezTo>
                    <a:pt x="1206" y="271"/>
                    <a:pt x="936" y="0"/>
                    <a:pt x="603" y="0"/>
                  </a:cubicBezTo>
                  <a:close/>
                  <a:moveTo>
                    <a:pt x="827" y="1032"/>
                  </a:moveTo>
                  <a:cubicBezTo>
                    <a:pt x="807" y="1042"/>
                    <a:pt x="795" y="1063"/>
                    <a:pt x="795" y="1085"/>
                  </a:cubicBezTo>
                  <a:cubicBezTo>
                    <a:pt x="795" y="1133"/>
                    <a:pt x="795" y="1133"/>
                    <a:pt x="795" y="1133"/>
                  </a:cubicBezTo>
                  <a:cubicBezTo>
                    <a:pt x="427" y="1133"/>
                    <a:pt x="427" y="1133"/>
                    <a:pt x="427" y="1133"/>
                  </a:cubicBezTo>
                  <a:cubicBezTo>
                    <a:pt x="427" y="1093"/>
                    <a:pt x="427" y="1093"/>
                    <a:pt x="427" y="1093"/>
                  </a:cubicBezTo>
                  <a:cubicBezTo>
                    <a:pt x="427" y="1070"/>
                    <a:pt x="414" y="1049"/>
                    <a:pt x="394" y="1039"/>
                  </a:cubicBezTo>
                  <a:cubicBezTo>
                    <a:pt x="227" y="959"/>
                    <a:pt x="119" y="788"/>
                    <a:pt x="119" y="603"/>
                  </a:cubicBezTo>
                  <a:cubicBezTo>
                    <a:pt x="119" y="336"/>
                    <a:pt x="336" y="119"/>
                    <a:pt x="603" y="119"/>
                  </a:cubicBezTo>
                  <a:cubicBezTo>
                    <a:pt x="870" y="119"/>
                    <a:pt x="1087" y="336"/>
                    <a:pt x="1087" y="603"/>
                  </a:cubicBezTo>
                  <a:cubicBezTo>
                    <a:pt x="1087" y="784"/>
                    <a:pt x="987" y="948"/>
                    <a:pt x="827" y="10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cs typeface="+mn-ea"/>
                <a:sym typeface="+mn-lt"/>
              </a:endParaRPr>
            </a:p>
          </p:txBody>
        </p:sp>
      </p:grp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2263294" y="3127302"/>
            <a:ext cx="1524157" cy="15241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13" name="Oval 15"/>
          <p:cNvSpPr>
            <a:spLocks noChangeArrowheads="1"/>
          </p:cNvSpPr>
          <p:nvPr/>
        </p:nvSpPr>
        <p:spPr bwMode="auto">
          <a:xfrm>
            <a:off x="2414235" y="3279379"/>
            <a:ext cx="1221143" cy="122000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14" name="Oval 16"/>
          <p:cNvSpPr>
            <a:spLocks noChangeArrowheads="1"/>
          </p:cNvSpPr>
          <p:nvPr/>
        </p:nvSpPr>
        <p:spPr bwMode="auto">
          <a:xfrm>
            <a:off x="2544746" y="3409888"/>
            <a:ext cx="960117" cy="960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15" name="Oval 17"/>
          <p:cNvSpPr>
            <a:spLocks noChangeArrowheads="1"/>
          </p:cNvSpPr>
          <p:nvPr/>
        </p:nvSpPr>
        <p:spPr bwMode="auto">
          <a:xfrm>
            <a:off x="2686610" y="3550617"/>
            <a:ext cx="676395" cy="67752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2812581" y="3676590"/>
            <a:ext cx="423315" cy="4255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2945365" y="3811643"/>
            <a:ext cx="157751" cy="1577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18" name="Freeform 20"/>
          <p:cNvSpPr/>
          <p:nvPr/>
        </p:nvSpPr>
        <p:spPr bwMode="auto">
          <a:xfrm>
            <a:off x="2990759" y="3021759"/>
            <a:ext cx="898835" cy="901104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  <a:gd name="T20" fmla="*/ 543 w 792"/>
              <a:gd name="T21" fmla="*/ 282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  <a:lnTo>
                  <a:pt x="543" y="28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sp>
        <p:nvSpPr>
          <p:cNvPr id="19" name="Freeform 21"/>
          <p:cNvSpPr/>
          <p:nvPr/>
        </p:nvSpPr>
        <p:spPr bwMode="auto">
          <a:xfrm>
            <a:off x="3024806" y="2999060"/>
            <a:ext cx="898835" cy="901104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9405" tIns="39703" rIns="79405" bIns="39703" numCol="1" anchor="t" anchorCtr="0" compatLnSpc="1"/>
          <a:lstStyle/>
          <a:p>
            <a:pPr>
              <a:lnSpc>
                <a:spcPct val="140000"/>
              </a:lnSpc>
            </a:pPr>
            <a:endParaRPr lang="en-US" sz="1400">
              <a:cs typeface="+mn-ea"/>
              <a:sym typeface="+mn-lt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 flipH="1">
            <a:off x="5281947" y="1313226"/>
            <a:ext cx="1084948" cy="937856"/>
            <a:chOff x="2883" y="375"/>
            <a:chExt cx="1938" cy="1977"/>
          </a:xfrm>
          <a:solidFill>
            <a:schemeClr val="accent1"/>
          </a:solidFill>
        </p:grpSpPr>
        <p:sp>
          <p:nvSpPr>
            <p:cNvPr id="21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 flipH="1">
            <a:off x="8394636" y="1349421"/>
            <a:ext cx="1084948" cy="937856"/>
            <a:chOff x="2883" y="375"/>
            <a:chExt cx="1938" cy="1977"/>
          </a:xfrm>
          <a:solidFill>
            <a:schemeClr val="accent2"/>
          </a:solidFill>
        </p:grpSpPr>
        <p:sp>
          <p:nvSpPr>
            <p:cNvPr id="31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Group 4"/>
          <p:cNvGrpSpPr>
            <a:grpSpLocks noChangeAspect="1"/>
          </p:cNvGrpSpPr>
          <p:nvPr/>
        </p:nvGrpSpPr>
        <p:grpSpPr bwMode="auto">
          <a:xfrm flipH="1">
            <a:off x="5333382" y="3821402"/>
            <a:ext cx="1084948" cy="937856"/>
            <a:chOff x="2883" y="375"/>
            <a:chExt cx="1938" cy="1977"/>
          </a:xfrm>
          <a:solidFill>
            <a:schemeClr val="accent3"/>
          </a:solidFill>
        </p:grpSpPr>
        <p:sp>
          <p:nvSpPr>
            <p:cNvPr id="41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Group 4"/>
          <p:cNvGrpSpPr>
            <a:grpSpLocks noChangeAspect="1"/>
          </p:cNvGrpSpPr>
          <p:nvPr/>
        </p:nvGrpSpPr>
        <p:grpSpPr bwMode="auto">
          <a:xfrm flipH="1">
            <a:off x="8529318" y="3940147"/>
            <a:ext cx="1084948" cy="937856"/>
            <a:chOff x="2883" y="375"/>
            <a:chExt cx="1938" cy="1977"/>
          </a:xfrm>
          <a:solidFill>
            <a:schemeClr val="accent4"/>
          </a:solidFill>
        </p:grpSpPr>
        <p:sp>
          <p:nvSpPr>
            <p:cNvPr id="51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79405" tIns="39703" rIns="79405" bIns="39703" numCol="1" anchor="t" anchorCtr="0" compatLnSpc="1"/>
            <a:lstStyle/>
            <a:p>
              <a:pPr>
                <a:lnSpc>
                  <a:spcPct val="140000"/>
                </a:lnSpc>
              </a:pPr>
              <a:endParaRPr 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1" name="Rectangle 29"/>
          <p:cNvSpPr/>
          <p:nvPr/>
        </p:nvSpPr>
        <p:spPr>
          <a:xfrm>
            <a:off x="5808980" y="2374900"/>
            <a:ext cx="2501900" cy="9048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10000"/>
              </a:lnSpc>
              <a:buNone/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方隶简" panose="02010600000101010101" charset="-122"/>
                <a:ea typeface="汉仪方隶简" panose="02010600000101010101" charset="-122"/>
                <a:cs typeface="+mn-ea"/>
                <a:sym typeface="+mn-lt"/>
              </a:rPr>
              <a:t>以用户为中心</a:t>
            </a: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方隶简" panose="02010600000101010101" charset="-122"/>
                <a:ea typeface="汉仪方隶简" panose="02010600000101010101" charset="-122"/>
                <a:cs typeface="+mn-ea"/>
                <a:sym typeface="+mn-lt"/>
              </a:rPr>
              <a:t>，吸引用户浏览使用；</a:t>
            </a:r>
          </a:p>
          <a:p>
            <a:pPr algn="l">
              <a:lnSpc>
                <a:spcPct val="110000"/>
              </a:lnSpc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方隶简" panose="02010600000101010101" charset="-122"/>
                <a:ea typeface="汉仪方隶简" panose="02010600000101010101" charset="-122"/>
                <a:cs typeface="+mn-ea"/>
                <a:sym typeface="+mn-lt"/>
              </a:rPr>
              <a:t>提示消息明晰，减少记忆负担；</a:t>
            </a:r>
          </a:p>
        </p:txBody>
      </p:sp>
      <p:sp>
        <p:nvSpPr>
          <p:cNvPr id="72" name="Rectangle 30"/>
          <p:cNvSpPr/>
          <p:nvPr/>
        </p:nvSpPr>
        <p:spPr>
          <a:xfrm>
            <a:off x="5817870" y="1845310"/>
            <a:ext cx="1532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1. </a:t>
            </a: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用户友好</a:t>
            </a:r>
          </a:p>
        </p:txBody>
      </p:sp>
      <p:sp>
        <p:nvSpPr>
          <p:cNvPr id="75" name="Rectangle 29"/>
          <p:cNvSpPr/>
          <p:nvPr/>
        </p:nvSpPr>
        <p:spPr>
          <a:xfrm>
            <a:off x="8709025" y="2301240"/>
            <a:ext cx="2773680" cy="1123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方隶简" panose="02010600000101010101" charset="-122"/>
                <a:ea typeface="汉仪方隶简" panose="02010600000101010101" charset="-122"/>
                <a:cs typeface="+mn-ea"/>
                <a:sym typeface="+mn-lt"/>
              </a:rPr>
              <a:t>灵活运用对比与调和、插画以及留白等技巧，实现页面的协调美观。</a:t>
            </a:r>
          </a:p>
        </p:txBody>
      </p:sp>
      <p:sp>
        <p:nvSpPr>
          <p:cNvPr id="76" name="Rectangle 30"/>
          <p:cNvSpPr/>
          <p:nvPr/>
        </p:nvSpPr>
        <p:spPr>
          <a:xfrm>
            <a:off x="9031605" y="1823720"/>
            <a:ext cx="15589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2. </a:t>
            </a: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视觉美观</a:t>
            </a:r>
          </a:p>
        </p:txBody>
      </p:sp>
      <p:sp>
        <p:nvSpPr>
          <p:cNvPr id="77" name="Rectangle 29"/>
          <p:cNvSpPr/>
          <p:nvPr/>
        </p:nvSpPr>
        <p:spPr>
          <a:xfrm>
            <a:off x="5835650" y="4782185"/>
            <a:ext cx="2484755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buClrTx/>
              <a:buSzTx/>
              <a:buFontTx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方隶简" panose="02010600000101010101" charset="-122"/>
                <a:ea typeface="汉仪方隶简" panose="02010600000101010101" charset="-122"/>
                <a:cs typeface="+mn-ea"/>
                <a:sym typeface="+mn-lt"/>
              </a:rPr>
              <a:t>有主有次，在注意页面美观的同时，突出鲜明的主题。</a:t>
            </a:r>
          </a:p>
        </p:txBody>
      </p:sp>
      <p:sp>
        <p:nvSpPr>
          <p:cNvPr id="78" name="Rectangle 30"/>
          <p:cNvSpPr/>
          <p:nvPr/>
        </p:nvSpPr>
        <p:spPr>
          <a:xfrm>
            <a:off x="5924550" y="4267835"/>
            <a:ext cx="21717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3. 主题明确</a:t>
            </a:r>
          </a:p>
        </p:txBody>
      </p:sp>
      <p:sp>
        <p:nvSpPr>
          <p:cNvPr id="79" name="Rectangle 29"/>
          <p:cNvSpPr/>
          <p:nvPr/>
        </p:nvSpPr>
        <p:spPr>
          <a:xfrm>
            <a:off x="9031605" y="4876800"/>
            <a:ext cx="2451100" cy="632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方隶简" panose="02010600000101010101" charset="-122"/>
                <a:ea typeface="汉仪方隶简" panose="02010600000101010101" charset="-122"/>
                <a:cs typeface="+mn-ea"/>
                <a:sym typeface="+mn-lt"/>
              </a:rPr>
              <a:t>简洁明晰，同时增添视觉协调性；</a:t>
            </a:r>
          </a:p>
        </p:txBody>
      </p:sp>
      <p:sp>
        <p:nvSpPr>
          <p:cNvPr id="80" name="Rectangle 30"/>
          <p:cNvSpPr/>
          <p:nvPr/>
        </p:nvSpPr>
        <p:spPr>
          <a:xfrm>
            <a:off x="9124950" y="4344035"/>
            <a:ext cx="1649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4.</a:t>
            </a: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风格统一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261745" y="73723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rPr>
              <a:t>3.4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rPr>
              <a:t>前端设计原则：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91560" y="516890"/>
            <a:ext cx="4293870" cy="617220"/>
          </a:xfrm>
          <a:prstGeom prst="rect">
            <a:avLst/>
          </a:prstGeom>
        </p:spPr>
      </p:pic>
      <p:sp>
        <p:nvSpPr>
          <p:cNvPr id="63" name="文本框 62"/>
          <p:cNvSpPr txBox="1"/>
          <p:nvPr>
            <p:custDataLst>
              <p:tags r:id="rId2"/>
            </p:custDataLst>
          </p:nvPr>
        </p:nvSpPr>
        <p:spPr>
          <a:xfrm>
            <a:off x="660400" y="710565"/>
            <a:ext cx="6813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3.5 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暗黑模式</a:t>
            </a:r>
            <a:endParaRPr lang="zh-CN" altLang="en-US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38860" y="1362710"/>
            <a:ext cx="9946640" cy="4866005"/>
            <a:chOff x="1071716" y="1996059"/>
            <a:chExt cx="7187381" cy="360914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1716" y="1996059"/>
              <a:ext cx="7187381" cy="36091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7"/>
            <a:srcRect l="44507"/>
            <a:stretch>
              <a:fillRect/>
            </a:stretch>
          </p:blipFill>
          <p:spPr>
            <a:xfrm>
              <a:off x="4270580" y="2005717"/>
              <a:ext cx="3988517" cy="35994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03270" y="492760"/>
            <a:ext cx="4655820" cy="1737360"/>
          </a:xfrm>
          <a:prstGeom prst="rect">
            <a:avLst/>
          </a:prstGeom>
        </p:spPr>
      </p:pic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35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6516558" y="2355380"/>
            <a:ext cx="5673561" cy="3016250"/>
          </a:xfrm>
          <a:prstGeom prst="rect">
            <a:avLst/>
          </a:prstGeom>
          <a:solidFill>
            <a:schemeClr val="bg1">
              <a:lumMod val="95000"/>
              <a:alpha val="29803"/>
            </a:schemeClr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14"/>
          <p:cNvGrpSpPr/>
          <p:nvPr/>
        </p:nvGrpSpPr>
        <p:grpSpPr bwMode="auto">
          <a:xfrm>
            <a:off x="2599818" y="3007843"/>
            <a:ext cx="280900" cy="442913"/>
            <a:chOff x="0" y="0"/>
            <a:chExt cx="474034" cy="743490"/>
          </a:xfrm>
          <a:solidFill>
            <a:schemeClr val="accent1"/>
          </a:solidFill>
        </p:grpSpPr>
        <p:grpSp>
          <p:nvGrpSpPr>
            <p:cNvPr id="4" name="组合 15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  <a:grpFill/>
          </p:grpSpPr>
          <p:sp>
            <p:nvSpPr>
              <p:cNvPr id="32783" name="同心圆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784" name="等腰三角形 1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2782" name="椭圆 1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3" name="TextBox 15"/>
          <p:cNvSpPr txBox="1"/>
          <p:nvPr/>
        </p:nvSpPr>
        <p:spPr>
          <a:xfrm>
            <a:off x="6742515" y="3106142"/>
            <a:ext cx="3778872" cy="349113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14" name="TextBox 16"/>
          <p:cNvSpPr txBox="1"/>
          <p:nvPr/>
        </p:nvSpPr>
        <p:spPr>
          <a:xfrm>
            <a:off x="6750200" y="2764916"/>
            <a:ext cx="1609011" cy="407526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44995" y="4391060"/>
            <a:ext cx="3778872" cy="349113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52680" y="4049834"/>
            <a:ext cx="1609011" cy="407526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6555" y="857250"/>
            <a:ext cx="11478895" cy="5615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3575" y="483235"/>
            <a:ext cx="5095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3.6.1 </a:t>
            </a:r>
            <a:r>
              <a:rPr lang="zh-CN" altLang="en-US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功能</a:t>
            </a:r>
            <a:r>
              <a:rPr lang="en-US" altLang="zh-CN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 Sign Up </a:t>
            </a:r>
            <a:r>
              <a:rPr lang="zh-CN" altLang="en-US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注册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6555" y="1832610"/>
            <a:ext cx="3554095" cy="319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1) 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发送用户数据：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Email Address</a:t>
            </a:r>
          </a:p>
          <a:p>
            <a:pPr indent="0">
              <a:lnSpc>
                <a:spcPct val="16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校验邮箱正确格式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）；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Password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；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6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2)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提示信息</a:t>
            </a:r>
            <a:r>
              <a:rPr lang="en-US" altLang="zh-CN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(message)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；</a:t>
            </a:r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lnSpc>
                <a:spcPct val="16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3) </a:t>
            </a:r>
            <a:r>
              <a:rPr lang="zh-CN" altLang="en-US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协议与条约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；</a:t>
            </a:r>
          </a:p>
          <a:p>
            <a:pPr indent="0">
              <a:lnSpc>
                <a:spcPct val="16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4) 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返回上页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/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首页；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60845" y="574040"/>
            <a:ext cx="4327525" cy="704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03270" y="492760"/>
            <a:ext cx="4655820" cy="1737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3540" y="350520"/>
            <a:ext cx="5760720" cy="6156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82740" y="267017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协议与条约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Terms and Conditions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 Modal</a:t>
            </a:r>
          </a:p>
        </p:txBody>
      </p:sp>
      <p:sp>
        <p:nvSpPr>
          <p:cNvPr id="10" name="Arc 9"/>
          <p:cNvSpPr/>
          <p:nvPr>
            <p:custDataLst>
              <p:tags r:id="rId3"/>
            </p:custDataLst>
          </p:nvPr>
        </p:nvSpPr>
        <p:spPr>
          <a:xfrm>
            <a:off x="8128922" y="2153603"/>
            <a:ext cx="3256796" cy="3256796"/>
          </a:xfrm>
          <a:prstGeom prst="arc">
            <a:avLst>
              <a:gd name="adj1" fmla="val 16178588"/>
              <a:gd name="adj2" fmla="val 3649785"/>
            </a:avLst>
          </a:prstGeom>
          <a:ln w="254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1" name="Arc 10"/>
          <p:cNvSpPr/>
          <p:nvPr>
            <p:custDataLst>
              <p:tags r:id="rId4"/>
            </p:custDataLst>
          </p:nvPr>
        </p:nvSpPr>
        <p:spPr>
          <a:xfrm>
            <a:off x="8400323" y="2425004"/>
            <a:ext cx="2713997" cy="2713997"/>
          </a:xfrm>
          <a:prstGeom prst="arc">
            <a:avLst>
              <a:gd name="adj1" fmla="val 16200006"/>
              <a:gd name="adj2" fmla="val 5273743"/>
            </a:avLst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2" name="Arc 12"/>
          <p:cNvSpPr/>
          <p:nvPr>
            <p:custDataLst>
              <p:tags r:id="rId5"/>
            </p:custDataLst>
          </p:nvPr>
        </p:nvSpPr>
        <p:spPr>
          <a:xfrm>
            <a:off x="8669436" y="2694117"/>
            <a:ext cx="2175768" cy="2175768"/>
          </a:xfrm>
          <a:prstGeom prst="arc">
            <a:avLst>
              <a:gd name="adj1" fmla="val 16200000"/>
              <a:gd name="adj2" fmla="val 7316301"/>
            </a:avLst>
          </a:prstGeom>
          <a:ln w="254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3" name="Arc 13"/>
          <p:cNvSpPr/>
          <p:nvPr>
            <p:custDataLst>
              <p:tags r:id="rId6"/>
            </p:custDataLst>
          </p:nvPr>
        </p:nvSpPr>
        <p:spPr>
          <a:xfrm>
            <a:off x="8939122" y="2963803"/>
            <a:ext cx="1636397" cy="1636397"/>
          </a:xfrm>
          <a:prstGeom prst="arc">
            <a:avLst>
              <a:gd name="adj1" fmla="val 16201532"/>
              <a:gd name="adj2" fmla="val 9499492"/>
            </a:avLst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8340" y="1203960"/>
            <a:ext cx="8275320" cy="445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198080" y="1810170"/>
            <a:ext cx="6720749" cy="10109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zh-CN" sz="4265" b="1" spc="800" dirty="0">
                <a:solidFill>
                  <a:schemeClr val="bg1"/>
                </a:solidFill>
                <a:latin typeface="Adobe Caslon Pro Bold" panose="0205070206050A020403" charset="0"/>
                <a:cs typeface="Adobe Caslon Pro Bold" panose="0205070206050A020403" charset="0"/>
                <a:sym typeface="+mn-lt"/>
              </a:rPr>
              <a:t>PAPT01</a:t>
            </a:r>
          </a:p>
        </p:txBody>
      </p:sp>
      <p:sp>
        <p:nvSpPr>
          <p:cNvPr id="19" name="矩形 18"/>
          <p:cNvSpPr/>
          <p:nvPr/>
        </p:nvSpPr>
        <p:spPr>
          <a:xfrm>
            <a:off x="2748922" y="2720760"/>
            <a:ext cx="2646878" cy="1014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项目介绍</a:t>
            </a:r>
            <a:endParaRPr lang="en-US" altLang="zh-CN" sz="4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2867025" y="3956685"/>
            <a:ext cx="6263005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——Group D 2023.3.12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673045" y="2361406"/>
            <a:ext cx="1578156" cy="1779589"/>
            <a:chOff x="1340508" y="1771054"/>
            <a:chExt cx="1183617" cy="1334692"/>
          </a:xfrm>
        </p:grpSpPr>
        <p:grpSp>
          <p:nvGrpSpPr>
            <p:cNvPr id="20" name="组合 19"/>
            <p:cNvGrpSpPr/>
            <p:nvPr/>
          </p:nvGrpSpPr>
          <p:grpSpPr>
            <a:xfrm>
              <a:off x="1340508" y="1771054"/>
              <a:ext cx="1183617" cy="1334692"/>
              <a:chOff x="812038" y="2213192"/>
              <a:chExt cx="2060884" cy="2323931"/>
            </a:xfrm>
          </p:grpSpPr>
          <p:sp>
            <p:nvSpPr>
              <p:cNvPr id="18" name="任意多边形: 形状 17"/>
              <p:cNvSpPr/>
              <p:nvPr/>
            </p:nvSpPr>
            <p:spPr>
              <a:xfrm rot="19800000" flipH="1">
                <a:off x="1132094" y="2213192"/>
                <a:ext cx="1740828" cy="2323931"/>
              </a:xfrm>
              <a:custGeom>
                <a:avLst/>
                <a:gdLst>
                  <a:gd name="connsiteX0" fmla="*/ 228243 w 1740828"/>
                  <a:gd name="connsiteY0" fmla="*/ 41971 h 2323931"/>
                  <a:gd name="connsiteX1" fmla="*/ 206112 w 1740828"/>
                  <a:gd name="connsiteY1" fmla="*/ 55538 h 2323931"/>
                  <a:gd name="connsiteX2" fmla="*/ 183297 w 1740828"/>
                  <a:gd name="connsiteY2" fmla="*/ 67921 h 2323931"/>
                  <a:gd name="connsiteX3" fmla="*/ 175745 w 1740828"/>
                  <a:gd name="connsiteY3" fmla="*/ 74152 h 2323931"/>
                  <a:gd name="connsiteX4" fmla="*/ 162710 w 1740828"/>
                  <a:gd name="connsiteY4" fmla="*/ 82142 h 2323931"/>
                  <a:gd name="connsiteX5" fmla="*/ 134918 w 1740828"/>
                  <a:gd name="connsiteY5" fmla="*/ 107837 h 2323931"/>
                  <a:gd name="connsiteX6" fmla="*/ 124439 w 1740828"/>
                  <a:gd name="connsiteY6" fmla="*/ 116483 h 2323931"/>
                  <a:gd name="connsiteX7" fmla="*/ 120813 w 1740828"/>
                  <a:gd name="connsiteY7" fmla="*/ 120878 h 2323931"/>
                  <a:gd name="connsiteX8" fmla="*/ 105315 w 1740828"/>
                  <a:gd name="connsiteY8" fmla="*/ 135206 h 2323931"/>
                  <a:gd name="connsiteX9" fmla="*/ 80111 w 1740828"/>
                  <a:gd name="connsiteY9" fmla="*/ 170209 h 2323931"/>
                  <a:gd name="connsiteX10" fmla="*/ 75876 w 1740828"/>
                  <a:gd name="connsiteY10" fmla="*/ 175342 h 2323931"/>
                  <a:gd name="connsiteX11" fmla="*/ 74226 w 1740828"/>
                  <a:gd name="connsiteY11" fmla="*/ 178382 h 2323931"/>
                  <a:gd name="connsiteX12" fmla="*/ 58243 w 1740828"/>
                  <a:gd name="connsiteY12" fmla="*/ 200578 h 2323931"/>
                  <a:gd name="connsiteX13" fmla="*/ 5885 w 1740828"/>
                  <a:gd name="connsiteY13" fmla="*/ 427107 h 2323931"/>
                  <a:gd name="connsiteX14" fmla="*/ 7955 w 1740828"/>
                  <a:gd name="connsiteY14" fmla="*/ 439443 h 2323931"/>
                  <a:gd name="connsiteX15" fmla="*/ 7955 w 1740828"/>
                  <a:gd name="connsiteY15" fmla="*/ 1856977 h 2323931"/>
                  <a:gd name="connsiteX16" fmla="*/ 990 w 1740828"/>
                  <a:gd name="connsiteY16" fmla="*/ 1898487 h 2323931"/>
                  <a:gd name="connsiteX17" fmla="*/ 53348 w 1740828"/>
                  <a:gd name="connsiteY17" fmla="*/ 2125015 h 2323931"/>
                  <a:gd name="connsiteX18" fmla="*/ 523164 w 1740828"/>
                  <a:gd name="connsiteY18" fmla="*/ 2303661 h 2323931"/>
                  <a:gd name="connsiteX19" fmla="*/ 547977 w 1740828"/>
                  <a:gd name="connsiteY19" fmla="*/ 2292487 h 2323931"/>
                  <a:gd name="connsiteX20" fmla="*/ 560458 w 1740828"/>
                  <a:gd name="connsiteY20" fmla="*/ 2288613 h 2323931"/>
                  <a:gd name="connsiteX21" fmla="*/ 579347 w 1740828"/>
                  <a:gd name="connsiteY21" fmla="*/ 2278360 h 2323931"/>
                  <a:gd name="connsiteX22" fmla="*/ 596616 w 1740828"/>
                  <a:gd name="connsiteY22" fmla="*/ 2270583 h 2323931"/>
                  <a:gd name="connsiteX23" fmla="*/ 1740828 w 1740828"/>
                  <a:gd name="connsiteY23" fmla="*/ 1609972 h 2323931"/>
                  <a:gd name="connsiteX24" fmla="*/ 1737359 w 1740828"/>
                  <a:gd name="connsiteY24" fmla="*/ 1605680 h 2323931"/>
                  <a:gd name="connsiteX25" fmla="*/ 1732050 w 1740828"/>
                  <a:gd name="connsiteY25" fmla="*/ 1609491 h 2323931"/>
                  <a:gd name="connsiteX26" fmla="*/ 1342902 w 1740828"/>
                  <a:gd name="connsiteY26" fmla="*/ 1662105 h 2323931"/>
                  <a:gd name="connsiteX27" fmla="*/ 970295 w 1740828"/>
                  <a:gd name="connsiteY27" fmla="*/ 1021793 h 2323931"/>
                  <a:gd name="connsiteX28" fmla="*/ 920519 w 1740828"/>
                  <a:gd name="connsiteY28" fmla="*/ 243001 h 2323931"/>
                  <a:gd name="connsiteX29" fmla="*/ 925878 w 1740828"/>
                  <a:gd name="connsiteY29" fmla="*/ 246430 h 2323931"/>
                  <a:gd name="connsiteX30" fmla="*/ 926624 w 1740828"/>
                  <a:gd name="connsiteY30" fmla="*/ 242715 h 2323931"/>
                  <a:gd name="connsiteX31" fmla="*/ 637662 w 1740828"/>
                  <a:gd name="connsiteY31" fmla="*/ 75882 h 2323931"/>
                  <a:gd name="connsiteX32" fmla="*/ 628013 w 1740828"/>
                  <a:gd name="connsiteY32" fmla="*/ 67921 h 2323931"/>
                  <a:gd name="connsiteX33" fmla="*/ 405655 w 1740828"/>
                  <a:gd name="connsiteY33" fmla="*/ 0 h 2323931"/>
                  <a:gd name="connsiteX34" fmla="*/ 378441 w 1740828"/>
                  <a:gd name="connsiteY34" fmla="*/ 2743 h 2323931"/>
                  <a:gd name="connsiteX35" fmla="*/ 374983 w 1740828"/>
                  <a:gd name="connsiteY35" fmla="*/ 2652 h 2323931"/>
                  <a:gd name="connsiteX36" fmla="*/ 368420 w 1740828"/>
                  <a:gd name="connsiteY36" fmla="*/ 3754 h 2323931"/>
                  <a:gd name="connsiteX37" fmla="*/ 325504 w 1740828"/>
                  <a:gd name="connsiteY37" fmla="*/ 8080 h 2323931"/>
                  <a:gd name="connsiteX38" fmla="*/ 305348 w 1740828"/>
                  <a:gd name="connsiteY38" fmla="*/ 14337 h 2323931"/>
                  <a:gd name="connsiteX39" fmla="*/ 299729 w 1740828"/>
                  <a:gd name="connsiteY39" fmla="*/ 15280 h 2323931"/>
                  <a:gd name="connsiteX40" fmla="*/ 287001 w 1740828"/>
                  <a:gd name="connsiteY40" fmla="*/ 20032 h 2323931"/>
                  <a:gd name="connsiteX41" fmla="*/ 250852 w 1740828"/>
                  <a:gd name="connsiteY41" fmla="*/ 31253 h 2323931"/>
                  <a:gd name="connsiteX42" fmla="*/ 237415 w 1740828"/>
                  <a:gd name="connsiteY42" fmla="*/ 38547 h 232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740828" h="2323931">
                    <a:moveTo>
                      <a:pt x="228243" y="41971"/>
                    </a:moveTo>
                    <a:lnTo>
                      <a:pt x="206112" y="55538"/>
                    </a:lnTo>
                    <a:lnTo>
                      <a:pt x="183297" y="67921"/>
                    </a:lnTo>
                    <a:lnTo>
                      <a:pt x="175745" y="74152"/>
                    </a:lnTo>
                    <a:lnTo>
                      <a:pt x="162710" y="82142"/>
                    </a:lnTo>
                    <a:lnTo>
                      <a:pt x="134918" y="107837"/>
                    </a:lnTo>
                    <a:lnTo>
                      <a:pt x="124439" y="116483"/>
                    </a:lnTo>
                    <a:lnTo>
                      <a:pt x="120813" y="120878"/>
                    </a:lnTo>
                    <a:lnTo>
                      <a:pt x="105315" y="135206"/>
                    </a:lnTo>
                    <a:lnTo>
                      <a:pt x="80111" y="170209"/>
                    </a:lnTo>
                    <a:lnTo>
                      <a:pt x="75876" y="175342"/>
                    </a:lnTo>
                    <a:lnTo>
                      <a:pt x="74226" y="178382"/>
                    </a:lnTo>
                    <a:lnTo>
                      <a:pt x="58243" y="200578"/>
                    </a:lnTo>
                    <a:cubicBezTo>
                      <a:pt x="17060" y="271910"/>
                      <a:pt x="485" y="350696"/>
                      <a:pt x="5885" y="427107"/>
                    </a:cubicBezTo>
                    <a:lnTo>
                      <a:pt x="7955" y="439443"/>
                    </a:lnTo>
                    <a:lnTo>
                      <a:pt x="7955" y="1856977"/>
                    </a:lnTo>
                    <a:lnTo>
                      <a:pt x="990" y="1898487"/>
                    </a:lnTo>
                    <a:cubicBezTo>
                      <a:pt x="-4410" y="1974897"/>
                      <a:pt x="12165" y="2053684"/>
                      <a:pt x="53348" y="2125015"/>
                    </a:cubicBezTo>
                    <a:cubicBezTo>
                      <a:pt x="149442" y="2291455"/>
                      <a:pt x="347676" y="2362158"/>
                      <a:pt x="523164" y="2303661"/>
                    </a:cubicBezTo>
                    <a:lnTo>
                      <a:pt x="547977" y="2292487"/>
                    </a:lnTo>
                    <a:lnTo>
                      <a:pt x="560458" y="2288613"/>
                    </a:lnTo>
                    <a:lnTo>
                      <a:pt x="579347" y="2278360"/>
                    </a:lnTo>
                    <a:lnTo>
                      <a:pt x="596616" y="2270583"/>
                    </a:lnTo>
                    <a:lnTo>
                      <a:pt x="1740828" y="1609972"/>
                    </a:lnTo>
                    <a:lnTo>
                      <a:pt x="1737359" y="1605680"/>
                    </a:lnTo>
                    <a:lnTo>
                      <a:pt x="1732050" y="1609491"/>
                    </a:lnTo>
                    <a:cubicBezTo>
                      <a:pt x="1618565" y="1675540"/>
                      <a:pt x="1479883" y="1698297"/>
                      <a:pt x="1342902" y="1662105"/>
                    </a:cubicBezTo>
                    <a:cubicBezTo>
                      <a:pt x="1068941" y="1589721"/>
                      <a:pt x="980164" y="1301059"/>
                      <a:pt x="970295" y="1021793"/>
                    </a:cubicBezTo>
                    <a:cubicBezTo>
                      <a:pt x="959894" y="808480"/>
                      <a:pt x="920509" y="453523"/>
                      <a:pt x="920519" y="243001"/>
                    </a:cubicBezTo>
                    <a:lnTo>
                      <a:pt x="925878" y="246430"/>
                    </a:lnTo>
                    <a:lnTo>
                      <a:pt x="926624" y="242715"/>
                    </a:lnTo>
                    <a:lnTo>
                      <a:pt x="637662" y="75882"/>
                    </a:lnTo>
                    <a:lnTo>
                      <a:pt x="628013" y="67921"/>
                    </a:lnTo>
                    <a:cubicBezTo>
                      <a:pt x="564540" y="25039"/>
                      <a:pt x="488021" y="0"/>
                      <a:pt x="405655" y="0"/>
                    </a:cubicBezTo>
                    <a:lnTo>
                      <a:pt x="378441" y="2743"/>
                    </a:lnTo>
                    <a:lnTo>
                      <a:pt x="374983" y="2652"/>
                    </a:lnTo>
                    <a:lnTo>
                      <a:pt x="368420" y="3754"/>
                    </a:lnTo>
                    <a:lnTo>
                      <a:pt x="325504" y="8080"/>
                    </a:lnTo>
                    <a:lnTo>
                      <a:pt x="305348" y="14337"/>
                    </a:lnTo>
                    <a:lnTo>
                      <a:pt x="299729" y="15280"/>
                    </a:lnTo>
                    <a:lnTo>
                      <a:pt x="287001" y="20032"/>
                    </a:lnTo>
                    <a:lnTo>
                      <a:pt x="250852" y="31253"/>
                    </a:lnTo>
                    <a:lnTo>
                      <a:pt x="237415" y="3854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4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15" name="泪滴形 11"/>
              <p:cNvSpPr/>
              <p:nvPr/>
            </p:nvSpPr>
            <p:spPr>
              <a:xfrm rot="18911993">
                <a:off x="812038" y="2918946"/>
                <a:ext cx="1222263" cy="1203392"/>
              </a:xfrm>
              <a:custGeom>
                <a:avLst/>
                <a:gdLst>
                  <a:gd name="connsiteX0" fmla="*/ 0 w 1026145"/>
                  <a:gd name="connsiteY0" fmla="*/ 513073 h 1026145"/>
                  <a:gd name="connsiteX1" fmla="*/ 513073 w 1026145"/>
                  <a:gd name="connsiteY1" fmla="*/ 0 h 1026145"/>
                  <a:gd name="connsiteX2" fmla="*/ 1026145 w 1026145"/>
                  <a:gd name="connsiteY2" fmla="*/ 0 h 1026145"/>
                  <a:gd name="connsiteX3" fmla="*/ 1026145 w 1026145"/>
                  <a:gd name="connsiteY3" fmla="*/ 513073 h 1026145"/>
                  <a:gd name="connsiteX4" fmla="*/ 513072 w 1026145"/>
                  <a:gd name="connsiteY4" fmla="*/ 1026146 h 1026145"/>
                  <a:gd name="connsiteX5" fmla="*/ -1 w 1026145"/>
                  <a:gd name="connsiteY5" fmla="*/ 513073 h 1026145"/>
                  <a:gd name="connsiteX6" fmla="*/ 0 w 1026145"/>
                  <a:gd name="connsiteY6" fmla="*/ 513073 h 1026145"/>
                  <a:gd name="connsiteX0-1" fmla="*/ 1 w 1283949"/>
                  <a:gd name="connsiteY0-2" fmla="*/ 751052 h 1264125"/>
                  <a:gd name="connsiteX1-3" fmla="*/ 513074 w 1283949"/>
                  <a:gd name="connsiteY1-4" fmla="*/ 237979 h 1264125"/>
                  <a:gd name="connsiteX2-5" fmla="*/ 1283949 w 1283949"/>
                  <a:gd name="connsiteY2-6" fmla="*/ 0 h 1264125"/>
                  <a:gd name="connsiteX3-7" fmla="*/ 1026146 w 1283949"/>
                  <a:gd name="connsiteY3-8" fmla="*/ 751052 h 1264125"/>
                  <a:gd name="connsiteX4-9" fmla="*/ 513073 w 1283949"/>
                  <a:gd name="connsiteY4-10" fmla="*/ 1264125 h 1264125"/>
                  <a:gd name="connsiteX5-11" fmla="*/ 0 w 1283949"/>
                  <a:gd name="connsiteY5-12" fmla="*/ 751052 h 1264125"/>
                  <a:gd name="connsiteX6-13" fmla="*/ 1 w 1283949"/>
                  <a:gd name="connsiteY6-14" fmla="*/ 751052 h 1264125"/>
                  <a:gd name="connsiteX0-15" fmla="*/ 1 w 1283949"/>
                  <a:gd name="connsiteY0-16" fmla="*/ 751052 h 1264125"/>
                  <a:gd name="connsiteX1-17" fmla="*/ 513074 w 1283949"/>
                  <a:gd name="connsiteY1-18" fmla="*/ 237979 h 1264125"/>
                  <a:gd name="connsiteX2-19" fmla="*/ 1283949 w 1283949"/>
                  <a:gd name="connsiteY2-20" fmla="*/ 0 h 1264125"/>
                  <a:gd name="connsiteX3-21" fmla="*/ 1026146 w 1283949"/>
                  <a:gd name="connsiteY3-22" fmla="*/ 751052 h 1264125"/>
                  <a:gd name="connsiteX4-23" fmla="*/ 513073 w 1283949"/>
                  <a:gd name="connsiteY4-24" fmla="*/ 1264125 h 1264125"/>
                  <a:gd name="connsiteX5-25" fmla="*/ 0 w 1283949"/>
                  <a:gd name="connsiteY5-26" fmla="*/ 751052 h 1264125"/>
                  <a:gd name="connsiteX6-27" fmla="*/ 1 w 1283949"/>
                  <a:gd name="connsiteY6-28" fmla="*/ 751052 h 1264125"/>
                  <a:gd name="connsiteX0-29" fmla="*/ 1 w 1283949"/>
                  <a:gd name="connsiteY0-30" fmla="*/ 751052 h 1264125"/>
                  <a:gd name="connsiteX1-31" fmla="*/ 513074 w 1283949"/>
                  <a:gd name="connsiteY1-32" fmla="*/ 237979 h 1264125"/>
                  <a:gd name="connsiteX2-33" fmla="*/ 1283949 w 1283949"/>
                  <a:gd name="connsiteY2-34" fmla="*/ 0 h 1264125"/>
                  <a:gd name="connsiteX3-35" fmla="*/ 1026146 w 1283949"/>
                  <a:gd name="connsiteY3-36" fmla="*/ 751052 h 1264125"/>
                  <a:gd name="connsiteX4-37" fmla="*/ 513073 w 1283949"/>
                  <a:gd name="connsiteY4-38" fmla="*/ 1264125 h 1264125"/>
                  <a:gd name="connsiteX5-39" fmla="*/ 0 w 1283949"/>
                  <a:gd name="connsiteY5-40" fmla="*/ 751052 h 1264125"/>
                  <a:gd name="connsiteX6-41" fmla="*/ 1 w 1283949"/>
                  <a:gd name="connsiteY6-42" fmla="*/ 751052 h 1264125"/>
                  <a:gd name="connsiteX0-43" fmla="*/ 1 w 1283949"/>
                  <a:gd name="connsiteY0-44" fmla="*/ 751052 h 1264125"/>
                  <a:gd name="connsiteX1-45" fmla="*/ 513074 w 1283949"/>
                  <a:gd name="connsiteY1-46" fmla="*/ 237979 h 1264125"/>
                  <a:gd name="connsiteX2-47" fmla="*/ 1283949 w 1283949"/>
                  <a:gd name="connsiteY2-48" fmla="*/ 0 h 1264125"/>
                  <a:gd name="connsiteX3-49" fmla="*/ 1026146 w 1283949"/>
                  <a:gd name="connsiteY3-50" fmla="*/ 751052 h 1264125"/>
                  <a:gd name="connsiteX4-51" fmla="*/ 513073 w 1283949"/>
                  <a:gd name="connsiteY4-52" fmla="*/ 1264125 h 1264125"/>
                  <a:gd name="connsiteX5-53" fmla="*/ 0 w 1283949"/>
                  <a:gd name="connsiteY5-54" fmla="*/ 751052 h 1264125"/>
                  <a:gd name="connsiteX6-55" fmla="*/ 1 w 1283949"/>
                  <a:gd name="connsiteY6-56" fmla="*/ 751052 h 1264125"/>
                  <a:gd name="connsiteX0-57" fmla="*/ 1 w 1283949"/>
                  <a:gd name="connsiteY0-58" fmla="*/ 751052 h 1264125"/>
                  <a:gd name="connsiteX1-59" fmla="*/ 513074 w 1283949"/>
                  <a:gd name="connsiteY1-60" fmla="*/ 237979 h 1264125"/>
                  <a:gd name="connsiteX2-61" fmla="*/ 1283949 w 1283949"/>
                  <a:gd name="connsiteY2-62" fmla="*/ 0 h 1264125"/>
                  <a:gd name="connsiteX3-63" fmla="*/ 1026146 w 1283949"/>
                  <a:gd name="connsiteY3-64" fmla="*/ 751052 h 1264125"/>
                  <a:gd name="connsiteX4-65" fmla="*/ 513073 w 1283949"/>
                  <a:gd name="connsiteY4-66" fmla="*/ 1264125 h 1264125"/>
                  <a:gd name="connsiteX5-67" fmla="*/ 0 w 1283949"/>
                  <a:gd name="connsiteY5-68" fmla="*/ 751052 h 1264125"/>
                  <a:gd name="connsiteX6-69" fmla="*/ 1 w 1283949"/>
                  <a:gd name="connsiteY6-70" fmla="*/ 751052 h 1264125"/>
                  <a:gd name="connsiteX0-71" fmla="*/ 1 w 1283949"/>
                  <a:gd name="connsiteY0-72" fmla="*/ 751052 h 1264125"/>
                  <a:gd name="connsiteX1-73" fmla="*/ 513074 w 1283949"/>
                  <a:gd name="connsiteY1-74" fmla="*/ 237979 h 1264125"/>
                  <a:gd name="connsiteX2-75" fmla="*/ 1283949 w 1283949"/>
                  <a:gd name="connsiteY2-76" fmla="*/ 0 h 1264125"/>
                  <a:gd name="connsiteX3-77" fmla="*/ 1026146 w 1283949"/>
                  <a:gd name="connsiteY3-78" fmla="*/ 751052 h 1264125"/>
                  <a:gd name="connsiteX4-79" fmla="*/ 513073 w 1283949"/>
                  <a:gd name="connsiteY4-80" fmla="*/ 1264125 h 1264125"/>
                  <a:gd name="connsiteX5-81" fmla="*/ 0 w 1283949"/>
                  <a:gd name="connsiteY5-82" fmla="*/ 751052 h 1264125"/>
                  <a:gd name="connsiteX6-83" fmla="*/ 1 w 1283949"/>
                  <a:gd name="connsiteY6-84" fmla="*/ 751052 h 1264125"/>
                  <a:gd name="connsiteX0-85" fmla="*/ 1 w 1283949"/>
                  <a:gd name="connsiteY0-86" fmla="*/ 751052 h 1264125"/>
                  <a:gd name="connsiteX1-87" fmla="*/ 513074 w 1283949"/>
                  <a:gd name="connsiteY1-88" fmla="*/ 237979 h 1264125"/>
                  <a:gd name="connsiteX2-89" fmla="*/ 1283949 w 1283949"/>
                  <a:gd name="connsiteY2-90" fmla="*/ 0 h 1264125"/>
                  <a:gd name="connsiteX3-91" fmla="*/ 1026146 w 1283949"/>
                  <a:gd name="connsiteY3-92" fmla="*/ 751052 h 1264125"/>
                  <a:gd name="connsiteX4-93" fmla="*/ 513073 w 1283949"/>
                  <a:gd name="connsiteY4-94" fmla="*/ 1264125 h 1264125"/>
                  <a:gd name="connsiteX5-95" fmla="*/ 0 w 1283949"/>
                  <a:gd name="connsiteY5-96" fmla="*/ 751052 h 1264125"/>
                  <a:gd name="connsiteX6-97" fmla="*/ 1 w 1283949"/>
                  <a:gd name="connsiteY6-98" fmla="*/ 751052 h 1264125"/>
                  <a:gd name="connsiteX0-99" fmla="*/ 1 w 1283949"/>
                  <a:gd name="connsiteY0-100" fmla="*/ 751052 h 1264125"/>
                  <a:gd name="connsiteX1-101" fmla="*/ 513074 w 1283949"/>
                  <a:gd name="connsiteY1-102" fmla="*/ 237979 h 1264125"/>
                  <a:gd name="connsiteX2-103" fmla="*/ 1283949 w 1283949"/>
                  <a:gd name="connsiteY2-104" fmla="*/ 0 h 1264125"/>
                  <a:gd name="connsiteX3-105" fmla="*/ 1026146 w 1283949"/>
                  <a:gd name="connsiteY3-106" fmla="*/ 751052 h 1264125"/>
                  <a:gd name="connsiteX4-107" fmla="*/ 513073 w 1283949"/>
                  <a:gd name="connsiteY4-108" fmla="*/ 1264125 h 1264125"/>
                  <a:gd name="connsiteX5-109" fmla="*/ 0 w 1283949"/>
                  <a:gd name="connsiteY5-110" fmla="*/ 751052 h 1264125"/>
                  <a:gd name="connsiteX6-111" fmla="*/ 1 w 1283949"/>
                  <a:gd name="connsiteY6-112" fmla="*/ 751052 h 1264125"/>
                  <a:gd name="connsiteX0-113" fmla="*/ 1 w 1283949"/>
                  <a:gd name="connsiteY0-114" fmla="*/ 751052 h 1264125"/>
                  <a:gd name="connsiteX1-115" fmla="*/ 513074 w 1283949"/>
                  <a:gd name="connsiteY1-116" fmla="*/ 237979 h 1264125"/>
                  <a:gd name="connsiteX2-117" fmla="*/ 1283949 w 1283949"/>
                  <a:gd name="connsiteY2-118" fmla="*/ 0 h 1264125"/>
                  <a:gd name="connsiteX3-119" fmla="*/ 1026146 w 1283949"/>
                  <a:gd name="connsiteY3-120" fmla="*/ 751052 h 1264125"/>
                  <a:gd name="connsiteX4-121" fmla="*/ 513073 w 1283949"/>
                  <a:gd name="connsiteY4-122" fmla="*/ 1264125 h 1264125"/>
                  <a:gd name="connsiteX5-123" fmla="*/ 0 w 1283949"/>
                  <a:gd name="connsiteY5-124" fmla="*/ 751052 h 1264125"/>
                  <a:gd name="connsiteX6-125" fmla="*/ 1 w 1283949"/>
                  <a:gd name="connsiteY6-126" fmla="*/ 751052 h 1264125"/>
                  <a:gd name="connsiteX0-127" fmla="*/ 1 w 1283949"/>
                  <a:gd name="connsiteY0-128" fmla="*/ 751052 h 1264125"/>
                  <a:gd name="connsiteX1-129" fmla="*/ 513074 w 1283949"/>
                  <a:gd name="connsiteY1-130" fmla="*/ 237979 h 1264125"/>
                  <a:gd name="connsiteX2-131" fmla="*/ 1283949 w 1283949"/>
                  <a:gd name="connsiteY2-132" fmla="*/ 0 h 1264125"/>
                  <a:gd name="connsiteX3-133" fmla="*/ 1026146 w 1283949"/>
                  <a:gd name="connsiteY3-134" fmla="*/ 751052 h 1264125"/>
                  <a:gd name="connsiteX4-135" fmla="*/ 513073 w 1283949"/>
                  <a:gd name="connsiteY4-136" fmla="*/ 1264125 h 1264125"/>
                  <a:gd name="connsiteX5-137" fmla="*/ 0 w 1283949"/>
                  <a:gd name="connsiteY5-138" fmla="*/ 751052 h 1264125"/>
                  <a:gd name="connsiteX6-139" fmla="*/ 1 w 1283949"/>
                  <a:gd name="connsiteY6-140" fmla="*/ 751052 h 1264125"/>
                  <a:gd name="connsiteX0-141" fmla="*/ 1 w 1283949"/>
                  <a:gd name="connsiteY0-142" fmla="*/ 751052 h 1264125"/>
                  <a:gd name="connsiteX1-143" fmla="*/ 513074 w 1283949"/>
                  <a:gd name="connsiteY1-144" fmla="*/ 237979 h 1264125"/>
                  <a:gd name="connsiteX2-145" fmla="*/ 1283949 w 1283949"/>
                  <a:gd name="connsiteY2-146" fmla="*/ 0 h 1264125"/>
                  <a:gd name="connsiteX3-147" fmla="*/ 1026146 w 1283949"/>
                  <a:gd name="connsiteY3-148" fmla="*/ 751052 h 1264125"/>
                  <a:gd name="connsiteX4-149" fmla="*/ 513073 w 1283949"/>
                  <a:gd name="connsiteY4-150" fmla="*/ 1264125 h 1264125"/>
                  <a:gd name="connsiteX5-151" fmla="*/ 0 w 1283949"/>
                  <a:gd name="connsiteY5-152" fmla="*/ 751052 h 1264125"/>
                  <a:gd name="connsiteX6-153" fmla="*/ 1 w 1283949"/>
                  <a:gd name="connsiteY6-154" fmla="*/ 751052 h 1264125"/>
                  <a:gd name="connsiteX0-155" fmla="*/ 1 w 1283949"/>
                  <a:gd name="connsiteY0-156" fmla="*/ 751052 h 1264125"/>
                  <a:gd name="connsiteX1-157" fmla="*/ 513074 w 1283949"/>
                  <a:gd name="connsiteY1-158" fmla="*/ 237979 h 1264125"/>
                  <a:gd name="connsiteX2-159" fmla="*/ 1283949 w 1283949"/>
                  <a:gd name="connsiteY2-160" fmla="*/ 0 h 1264125"/>
                  <a:gd name="connsiteX3-161" fmla="*/ 1026146 w 1283949"/>
                  <a:gd name="connsiteY3-162" fmla="*/ 751052 h 1264125"/>
                  <a:gd name="connsiteX4-163" fmla="*/ 513073 w 1283949"/>
                  <a:gd name="connsiteY4-164" fmla="*/ 1264125 h 1264125"/>
                  <a:gd name="connsiteX5-165" fmla="*/ 0 w 1283949"/>
                  <a:gd name="connsiteY5-166" fmla="*/ 751052 h 1264125"/>
                  <a:gd name="connsiteX6-167" fmla="*/ 1 w 1283949"/>
                  <a:gd name="connsiteY6-168" fmla="*/ 751052 h 1264125"/>
                  <a:gd name="connsiteX0-169" fmla="*/ 1 w 1283949"/>
                  <a:gd name="connsiteY0-170" fmla="*/ 751052 h 1264125"/>
                  <a:gd name="connsiteX1-171" fmla="*/ 513074 w 1283949"/>
                  <a:gd name="connsiteY1-172" fmla="*/ 237979 h 1264125"/>
                  <a:gd name="connsiteX2-173" fmla="*/ 1283949 w 1283949"/>
                  <a:gd name="connsiteY2-174" fmla="*/ 0 h 1264125"/>
                  <a:gd name="connsiteX3-175" fmla="*/ 1026146 w 1283949"/>
                  <a:gd name="connsiteY3-176" fmla="*/ 751052 h 1264125"/>
                  <a:gd name="connsiteX4-177" fmla="*/ 513073 w 1283949"/>
                  <a:gd name="connsiteY4-178" fmla="*/ 1264125 h 1264125"/>
                  <a:gd name="connsiteX5-179" fmla="*/ 0 w 1283949"/>
                  <a:gd name="connsiteY5-180" fmla="*/ 751052 h 1264125"/>
                  <a:gd name="connsiteX6-181" fmla="*/ 1 w 1283949"/>
                  <a:gd name="connsiteY6-182" fmla="*/ 751052 h 1264125"/>
                  <a:gd name="connsiteX0-183" fmla="*/ 1 w 1283949"/>
                  <a:gd name="connsiteY0-184" fmla="*/ 751052 h 1264125"/>
                  <a:gd name="connsiteX1-185" fmla="*/ 513074 w 1283949"/>
                  <a:gd name="connsiteY1-186" fmla="*/ 237979 h 1264125"/>
                  <a:gd name="connsiteX2-187" fmla="*/ 1283949 w 1283949"/>
                  <a:gd name="connsiteY2-188" fmla="*/ 0 h 1264125"/>
                  <a:gd name="connsiteX3-189" fmla="*/ 1036884 w 1283949"/>
                  <a:gd name="connsiteY3-190" fmla="*/ 740238 h 1264125"/>
                  <a:gd name="connsiteX4-191" fmla="*/ 513073 w 1283949"/>
                  <a:gd name="connsiteY4-192" fmla="*/ 1264125 h 1264125"/>
                  <a:gd name="connsiteX5-193" fmla="*/ 0 w 1283949"/>
                  <a:gd name="connsiteY5-194" fmla="*/ 751052 h 1264125"/>
                  <a:gd name="connsiteX6-195" fmla="*/ 1 w 1283949"/>
                  <a:gd name="connsiteY6-196" fmla="*/ 751052 h 12641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83949" h="1264125">
                    <a:moveTo>
                      <a:pt x="1" y="751052"/>
                    </a:moveTo>
                    <a:cubicBezTo>
                      <a:pt x="1" y="467690"/>
                      <a:pt x="181500" y="318970"/>
                      <a:pt x="513074" y="237979"/>
                    </a:cubicBezTo>
                    <a:cubicBezTo>
                      <a:pt x="807767" y="163910"/>
                      <a:pt x="1026991" y="79326"/>
                      <a:pt x="1283949" y="0"/>
                    </a:cubicBezTo>
                    <a:cubicBezTo>
                      <a:pt x="1230181" y="203540"/>
                      <a:pt x="1101430" y="536659"/>
                      <a:pt x="1036884" y="740238"/>
                    </a:cubicBezTo>
                    <a:cubicBezTo>
                      <a:pt x="956005" y="1007718"/>
                      <a:pt x="796435" y="1264125"/>
                      <a:pt x="513073" y="1264125"/>
                    </a:cubicBezTo>
                    <a:cubicBezTo>
                      <a:pt x="229711" y="1264125"/>
                      <a:pt x="0" y="1034414"/>
                      <a:pt x="0" y="751052"/>
                    </a:cubicBezTo>
                    <a:lnTo>
                      <a:pt x="1" y="7510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4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1525801" y="2387084"/>
              <a:ext cx="203421" cy="412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41870" y="2639921"/>
            <a:ext cx="1779589" cy="1578156"/>
            <a:chOff x="3238552" y="1979940"/>
            <a:chExt cx="1334692" cy="1183617"/>
          </a:xfrm>
        </p:grpSpPr>
        <p:grpSp>
          <p:nvGrpSpPr>
            <p:cNvPr id="21" name="组合 20"/>
            <p:cNvGrpSpPr/>
            <p:nvPr/>
          </p:nvGrpSpPr>
          <p:grpSpPr>
            <a:xfrm rot="14538534">
              <a:off x="3314089" y="1904403"/>
              <a:ext cx="1183617" cy="1334692"/>
              <a:chOff x="812038" y="2213192"/>
              <a:chExt cx="2060884" cy="2323931"/>
            </a:xfrm>
          </p:grpSpPr>
          <p:sp>
            <p:nvSpPr>
              <p:cNvPr id="22" name="任意多边形: 形状 21"/>
              <p:cNvSpPr/>
              <p:nvPr/>
            </p:nvSpPr>
            <p:spPr>
              <a:xfrm rot="19800000" flipH="1">
                <a:off x="1132094" y="2213192"/>
                <a:ext cx="1740828" cy="2323931"/>
              </a:xfrm>
              <a:custGeom>
                <a:avLst/>
                <a:gdLst>
                  <a:gd name="connsiteX0" fmla="*/ 228243 w 1740828"/>
                  <a:gd name="connsiteY0" fmla="*/ 41971 h 2323931"/>
                  <a:gd name="connsiteX1" fmla="*/ 206112 w 1740828"/>
                  <a:gd name="connsiteY1" fmla="*/ 55538 h 2323931"/>
                  <a:gd name="connsiteX2" fmla="*/ 183297 w 1740828"/>
                  <a:gd name="connsiteY2" fmla="*/ 67921 h 2323931"/>
                  <a:gd name="connsiteX3" fmla="*/ 175745 w 1740828"/>
                  <a:gd name="connsiteY3" fmla="*/ 74152 h 2323931"/>
                  <a:gd name="connsiteX4" fmla="*/ 162710 w 1740828"/>
                  <a:gd name="connsiteY4" fmla="*/ 82142 h 2323931"/>
                  <a:gd name="connsiteX5" fmla="*/ 134918 w 1740828"/>
                  <a:gd name="connsiteY5" fmla="*/ 107837 h 2323931"/>
                  <a:gd name="connsiteX6" fmla="*/ 124439 w 1740828"/>
                  <a:gd name="connsiteY6" fmla="*/ 116483 h 2323931"/>
                  <a:gd name="connsiteX7" fmla="*/ 120813 w 1740828"/>
                  <a:gd name="connsiteY7" fmla="*/ 120878 h 2323931"/>
                  <a:gd name="connsiteX8" fmla="*/ 105315 w 1740828"/>
                  <a:gd name="connsiteY8" fmla="*/ 135206 h 2323931"/>
                  <a:gd name="connsiteX9" fmla="*/ 80111 w 1740828"/>
                  <a:gd name="connsiteY9" fmla="*/ 170209 h 2323931"/>
                  <a:gd name="connsiteX10" fmla="*/ 75876 w 1740828"/>
                  <a:gd name="connsiteY10" fmla="*/ 175342 h 2323931"/>
                  <a:gd name="connsiteX11" fmla="*/ 74226 w 1740828"/>
                  <a:gd name="connsiteY11" fmla="*/ 178382 h 2323931"/>
                  <a:gd name="connsiteX12" fmla="*/ 58243 w 1740828"/>
                  <a:gd name="connsiteY12" fmla="*/ 200578 h 2323931"/>
                  <a:gd name="connsiteX13" fmla="*/ 5885 w 1740828"/>
                  <a:gd name="connsiteY13" fmla="*/ 427107 h 2323931"/>
                  <a:gd name="connsiteX14" fmla="*/ 7955 w 1740828"/>
                  <a:gd name="connsiteY14" fmla="*/ 439443 h 2323931"/>
                  <a:gd name="connsiteX15" fmla="*/ 7955 w 1740828"/>
                  <a:gd name="connsiteY15" fmla="*/ 1856977 h 2323931"/>
                  <a:gd name="connsiteX16" fmla="*/ 990 w 1740828"/>
                  <a:gd name="connsiteY16" fmla="*/ 1898487 h 2323931"/>
                  <a:gd name="connsiteX17" fmla="*/ 53348 w 1740828"/>
                  <a:gd name="connsiteY17" fmla="*/ 2125015 h 2323931"/>
                  <a:gd name="connsiteX18" fmla="*/ 523164 w 1740828"/>
                  <a:gd name="connsiteY18" fmla="*/ 2303661 h 2323931"/>
                  <a:gd name="connsiteX19" fmla="*/ 547977 w 1740828"/>
                  <a:gd name="connsiteY19" fmla="*/ 2292487 h 2323931"/>
                  <a:gd name="connsiteX20" fmla="*/ 560458 w 1740828"/>
                  <a:gd name="connsiteY20" fmla="*/ 2288613 h 2323931"/>
                  <a:gd name="connsiteX21" fmla="*/ 579347 w 1740828"/>
                  <a:gd name="connsiteY21" fmla="*/ 2278360 h 2323931"/>
                  <a:gd name="connsiteX22" fmla="*/ 596616 w 1740828"/>
                  <a:gd name="connsiteY22" fmla="*/ 2270583 h 2323931"/>
                  <a:gd name="connsiteX23" fmla="*/ 1740828 w 1740828"/>
                  <a:gd name="connsiteY23" fmla="*/ 1609972 h 2323931"/>
                  <a:gd name="connsiteX24" fmla="*/ 1737359 w 1740828"/>
                  <a:gd name="connsiteY24" fmla="*/ 1605680 h 2323931"/>
                  <a:gd name="connsiteX25" fmla="*/ 1732050 w 1740828"/>
                  <a:gd name="connsiteY25" fmla="*/ 1609491 h 2323931"/>
                  <a:gd name="connsiteX26" fmla="*/ 1342902 w 1740828"/>
                  <a:gd name="connsiteY26" fmla="*/ 1662105 h 2323931"/>
                  <a:gd name="connsiteX27" fmla="*/ 970295 w 1740828"/>
                  <a:gd name="connsiteY27" fmla="*/ 1021793 h 2323931"/>
                  <a:gd name="connsiteX28" fmla="*/ 920519 w 1740828"/>
                  <a:gd name="connsiteY28" fmla="*/ 243001 h 2323931"/>
                  <a:gd name="connsiteX29" fmla="*/ 925878 w 1740828"/>
                  <a:gd name="connsiteY29" fmla="*/ 246430 h 2323931"/>
                  <a:gd name="connsiteX30" fmla="*/ 926624 w 1740828"/>
                  <a:gd name="connsiteY30" fmla="*/ 242715 h 2323931"/>
                  <a:gd name="connsiteX31" fmla="*/ 637662 w 1740828"/>
                  <a:gd name="connsiteY31" fmla="*/ 75882 h 2323931"/>
                  <a:gd name="connsiteX32" fmla="*/ 628013 w 1740828"/>
                  <a:gd name="connsiteY32" fmla="*/ 67921 h 2323931"/>
                  <a:gd name="connsiteX33" fmla="*/ 405655 w 1740828"/>
                  <a:gd name="connsiteY33" fmla="*/ 0 h 2323931"/>
                  <a:gd name="connsiteX34" fmla="*/ 378441 w 1740828"/>
                  <a:gd name="connsiteY34" fmla="*/ 2743 h 2323931"/>
                  <a:gd name="connsiteX35" fmla="*/ 374983 w 1740828"/>
                  <a:gd name="connsiteY35" fmla="*/ 2652 h 2323931"/>
                  <a:gd name="connsiteX36" fmla="*/ 368420 w 1740828"/>
                  <a:gd name="connsiteY36" fmla="*/ 3754 h 2323931"/>
                  <a:gd name="connsiteX37" fmla="*/ 325504 w 1740828"/>
                  <a:gd name="connsiteY37" fmla="*/ 8080 h 2323931"/>
                  <a:gd name="connsiteX38" fmla="*/ 305348 w 1740828"/>
                  <a:gd name="connsiteY38" fmla="*/ 14337 h 2323931"/>
                  <a:gd name="connsiteX39" fmla="*/ 299729 w 1740828"/>
                  <a:gd name="connsiteY39" fmla="*/ 15280 h 2323931"/>
                  <a:gd name="connsiteX40" fmla="*/ 287001 w 1740828"/>
                  <a:gd name="connsiteY40" fmla="*/ 20032 h 2323931"/>
                  <a:gd name="connsiteX41" fmla="*/ 250852 w 1740828"/>
                  <a:gd name="connsiteY41" fmla="*/ 31253 h 2323931"/>
                  <a:gd name="connsiteX42" fmla="*/ 237415 w 1740828"/>
                  <a:gd name="connsiteY42" fmla="*/ 38547 h 232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740828" h="2323931">
                    <a:moveTo>
                      <a:pt x="228243" y="41971"/>
                    </a:moveTo>
                    <a:lnTo>
                      <a:pt x="206112" y="55538"/>
                    </a:lnTo>
                    <a:lnTo>
                      <a:pt x="183297" y="67921"/>
                    </a:lnTo>
                    <a:lnTo>
                      <a:pt x="175745" y="74152"/>
                    </a:lnTo>
                    <a:lnTo>
                      <a:pt x="162710" y="82142"/>
                    </a:lnTo>
                    <a:lnTo>
                      <a:pt x="134918" y="107837"/>
                    </a:lnTo>
                    <a:lnTo>
                      <a:pt x="124439" y="116483"/>
                    </a:lnTo>
                    <a:lnTo>
                      <a:pt x="120813" y="120878"/>
                    </a:lnTo>
                    <a:lnTo>
                      <a:pt x="105315" y="135206"/>
                    </a:lnTo>
                    <a:lnTo>
                      <a:pt x="80111" y="170209"/>
                    </a:lnTo>
                    <a:lnTo>
                      <a:pt x="75876" y="175342"/>
                    </a:lnTo>
                    <a:lnTo>
                      <a:pt x="74226" y="178382"/>
                    </a:lnTo>
                    <a:lnTo>
                      <a:pt x="58243" y="200578"/>
                    </a:lnTo>
                    <a:cubicBezTo>
                      <a:pt x="17060" y="271910"/>
                      <a:pt x="485" y="350696"/>
                      <a:pt x="5885" y="427107"/>
                    </a:cubicBezTo>
                    <a:lnTo>
                      <a:pt x="7955" y="439443"/>
                    </a:lnTo>
                    <a:lnTo>
                      <a:pt x="7955" y="1856977"/>
                    </a:lnTo>
                    <a:lnTo>
                      <a:pt x="990" y="1898487"/>
                    </a:lnTo>
                    <a:cubicBezTo>
                      <a:pt x="-4410" y="1974897"/>
                      <a:pt x="12165" y="2053684"/>
                      <a:pt x="53348" y="2125015"/>
                    </a:cubicBezTo>
                    <a:cubicBezTo>
                      <a:pt x="149442" y="2291455"/>
                      <a:pt x="347676" y="2362158"/>
                      <a:pt x="523164" y="2303661"/>
                    </a:cubicBezTo>
                    <a:lnTo>
                      <a:pt x="547977" y="2292487"/>
                    </a:lnTo>
                    <a:lnTo>
                      <a:pt x="560458" y="2288613"/>
                    </a:lnTo>
                    <a:lnTo>
                      <a:pt x="579347" y="2278360"/>
                    </a:lnTo>
                    <a:lnTo>
                      <a:pt x="596616" y="2270583"/>
                    </a:lnTo>
                    <a:lnTo>
                      <a:pt x="1740828" y="1609972"/>
                    </a:lnTo>
                    <a:lnTo>
                      <a:pt x="1737359" y="1605680"/>
                    </a:lnTo>
                    <a:lnTo>
                      <a:pt x="1732050" y="1609491"/>
                    </a:lnTo>
                    <a:cubicBezTo>
                      <a:pt x="1618565" y="1675540"/>
                      <a:pt x="1479883" y="1698297"/>
                      <a:pt x="1342902" y="1662105"/>
                    </a:cubicBezTo>
                    <a:cubicBezTo>
                      <a:pt x="1068941" y="1589721"/>
                      <a:pt x="980164" y="1301059"/>
                      <a:pt x="970295" y="1021793"/>
                    </a:cubicBezTo>
                    <a:cubicBezTo>
                      <a:pt x="959894" y="808480"/>
                      <a:pt x="920509" y="453523"/>
                      <a:pt x="920519" y="243001"/>
                    </a:cubicBezTo>
                    <a:lnTo>
                      <a:pt x="925878" y="246430"/>
                    </a:lnTo>
                    <a:lnTo>
                      <a:pt x="926624" y="242715"/>
                    </a:lnTo>
                    <a:lnTo>
                      <a:pt x="637662" y="75882"/>
                    </a:lnTo>
                    <a:lnTo>
                      <a:pt x="628013" y="67921"/>
                    </a:lnTo>
                    <a:cubicBezTo>
                      <a:pt x="564540" y="25039"/>
                      <a:pt x="488021" y="0"/>
                      <a:pt x="405655" y="0"/>
                    </a:cubicBezTo>
                    <a:lnTo>
                      <a:pt x="378441" y="2743"/>
                    </a:lnTo>
                    <a:lnTo>
                      <a:pt x="374983" y="2652"/>
                    </a:lnTo>
                    <a:lnTo>
                      <a:pt x="368420" y="3754"/>
                    </a:lnTo>
                    <a:lnTo>
                      <a:pt x="325504" y="8080"/>
                    </a:lnTo>
                    <a:lnTo>
                      <a:pt x="305348" y="14337"/>
                    </a:lnTo>
                    <a:lnTo>
                      <a:pt x="299729" y="15280"/>
                    </a:lnTo>
                    <a:lnTo>
                      <a:pt x="287001" y="20032"/>
                    </a:lnTo>
                    <a:lnTo>
                      <a:pt x="250852" y="31253"/>
                    </a:lnTo>
                    <a:lnTo>
                      <a:pt x="237415" y="3854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4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3" name="泪滴形 11"/>
              <p:cNvSpPr/>
              <p:nvPr/>
            </p:nvSpPr>
            <p:spPr>
              <a:xfrm rot="18911993">
                <a:off x="812038" y="2918946"/>
                <a:ext cx="1222263" cy="1203392"/>
              </a:xfrm>
              <a:custGeom>
                <a:avLst/>
                <a:gdLst>
                  <a:gd name="connsiteX0" fmla="*/ 0 w 1026145"/>
                  <a:gd name="connsiteY0" fmla="*/ 513073 h 1026145"/>
                  <a:gd name="connsiteX1" fmla="*/ 513073 w 1026145"/>
                  <a:gd name="connsiteY1" fmla="*/ 0 h 1026145"/>
                  <a:gd name="connsiteX2" fmla="*/ 1026145 w 1026145"/>
                  <a:gd name="connsiteY2" fmla="*/ 0 h 1026145"/>
                  <a:gd name="connsiteX3" fmla="*/ 1026145 w 1026145"/>
                  <a:gd name="connsiteY3" fmla="*/ 513073 h 1026145"/>
                  <a:gd name="connsiteX4" fmla="*/ 513072 w 1026145"/>
                  <a:gd name="connsiteY4" fmla="*/ 1026146 h 1026145"/>
                  <a:gd name="connsiteX5" fmla="*/ -1 w 1026145"/>
                  <a:gd name="connsiteY5" fmla="*/ 513073 h 1026145"/>
                  <a:gd name="connsiteX6" fmla="*/ 0 w 1026145"/>
                  <a:gd name="connsiteY6" fmla="*/ 513073 h 1026145"/>
                  <a:gd name="connsiteX0-1" fmla="*/ 1 w 1283949"/>
                  <a:gd name="connsiteY0-2" fmla="*/ 751052 h 1264125"/>
                  <a:gd name="connsiteX1-3" fmla="*/ 513074 w 1283949"/>
                  <a:gd name="connsiteY1-4" fmla="*/ 237979 h 1264125"/>
                  <a:gd name="connsiteX2-5" fmla="*/ 1283949 w 1283949"/>
                  <a:gd name="connsiteY2-6" fmla="*/ 0 h 1264125"/>
                  <a:gd name="connsiteX3-7" fmla="*/ 1026146 w 1283949"/>
                  <a:gd name="connsiteY3-8" fmla="*/ 751052 h 1264125"/>
                  <a:gd name="connsiteX4-9" fmla="*/ 513073 w 1283949"/>
                  <a:gd name="connsiteY4-10" fmla="*/ 1264125 h 1264125"/>
                  <a:gd name="connsiteX5-11" fmla="*/ 0 w 1283949"/>
                  <a:gd name="connsiteY5-12" fmla="*/ 751052 h 1264125"/>
                  <a:gd name="connsiteX6-13" fmla="*/ 1 w 1283949"/>
                  <a:gd name="connsiteY6-14" fmla="*/ 751052 h 1264125"/>
                  <a:gd name="connsiteX0-15" fmla="*/ 1 w 1283949"/>
                  <a:gd name="connsiteY0-16" fmla="*/ 751052 h 1264125"/>
                  <a:gd name="connsiteX1-17" fmla="*/ 513074 w 1283949"/>
                  <a:gd name="connsiteY1-18" fmla="*/ 237979 h 1264125"/>
                  <a:gd name="connsiteX2-19" fmla="*/ 1283949 w 1283949"/>
                  <a:gd name="connsiteY2-20" fmla="*/ 0 h 1264125"/>
                  <a:gd name="connsiteX3-21" fmla="*/ 1026146 w 1283949"/>
                  <a:gd name="connsiteY3-22" fmla="*/ 751052 h 1264125"/>
                  <a:gd name="connsiteX4-23" fmla="*/ 513073 w 1283949"/>
                  <a:gd name="connsiteY4-24" fmla="*/ 1264125 h 1264125"/>
                  <a:gd name="connsiteX5-25" fmla="*/ 0 w 1283949"/>
                  <a:gd name="connsiteY5-26" fmla="*/ 751052 h 1264125"/>
                  <a:gd name="connsiteX6-27" fmla="*/ 1 w 1283949"/>
                  <a:gd name="connsiteY6-28" fmla="*/ 751052 h 1264125"/>
                  <a:gd name="connsiteX0-29" fmla="*/ 1 w 1283949"/>
                  <a:gd name="connsiteY0-30" fmla="*/ 751052 h 1264125"/>
                  <a:gd name="connsiteX1-31" fmla="*/ 513074 w 1283949"/>
                  <a:gd name="connsiteY1-32" fmla="*/ 237979 h 1264125"/>
                  <a:gd name="connsiteX2-33" fmla="*/ 1283949 w 1283949"/>
                  <a:gd name="connsiteY2-34" fmla="*/ 0 h 1264125"/>
                  <a:gd name="connsiteX3-35" fmla="*/ 1026146 w 1283949"/>
                  <a:gd name="connsiteY3-36" fmla="*/ 751052 h 1264125"/>
                  <a:gd name="connsiteX4-37" fmla="*/ 513073 w 1283949"/>
                  <a:gd name="connsiteY4-38" fmla="*/ 1264125 h 1264125"/>
                  <a:gd name="connsiteX5-39" fmla="*/ 0 w 1283949"/>
                  <a:gd name="connsiteY5-40" fmla="*/ 751052 h 1264125"/>
                  <a:gd name="connsiteX6-41" fmla="*/ 1 w 1283949"/>
                  <a:gd name="connsiteY6-42" fmla="*/ 751052 h 1264125"/>
                  <a:gd name="connsiteX0-43" fmla="*/ 1 w 1283949"/>
                  <a:gd name="connsiteY0-44" fmla="*/ 751052 h 1264125"/>
                  <a:gd name="connsiteX1-45" fmla="*/ 513074 w 1283949"/>
                  <a:gd name="connsiteY1-46" fmla="*/ 237979 h 1264125"/>
                  <a:gd name="connsiteX2-47" fmla="*/ 1283949 w 1283949"/>
                  <a:gd name="connsiteY2-48" fmla="*/ 0 h 1264125"/>
                  <a:gd name="connsiteX3-49" fmla="*/ 1026146 w 1283949"/>
                  <a:gd name="connsiteY3-50" fmla="*/ 751052 h 1264125"/>
                  <a:gd name="connsiteX4-51" fmla="*/ 513073 w 1283949"/>
                  <a:gd name="connsiteY4-52" fmla="*/ 1264125 h 1264125"/>
                  <a:gd name="connsiteX5-53" fmla="*/ 0 w 1283949"/>
                  <a:gd name="connsiteY5-54" fmla="*/ 751052 h 1264125"/>
                  <a:gd name="connsiteX6-55" fmla="*/ 1 w 1283949"/>
                  <a:gd name="connsiteY6-56" fmla="*/ 751052 h 1264125"/>
                  <a:gd name="connsiteX0-57" fmla="*/ 1 w 1283949"/>
                  <a:gd name="connsiteY0-58" fmla="*/ 751052 h 1264125"/>
                  <a:gd name="connsiteX1-59" fmla="*/ 513074 w 1283949"/>
                  <a:gd name="connsiteY1-60" fmla="*/ 237979 h 1264125"/>
                  <a:gd name="connsiteX2-61" fmla="*/ 1283949 w 1283949"/>
                  <a:gd name="connsiteY2-62" fmla="*/ 0 h 1264125"/>
                  <a:gd name="connsiteX3-63" fmla="*/ 1026146 w 1283949"/>
                  <a:gd name="connsiteY3-64" fmla="*/ 751052 h 1264125"/>
                  <a:gd name="connsiteX4-65" fmla="*/ 513073 w 1283949"/>
                  <a:gd name="connsiteY4-66" fmla="*/ 1264125 h 1264125"/>
                  <a:gd name="connsiteX5-67" fmla="*/ 0 w 1283949"/>
                  <a:gd name="connsiteY5-68" fmla="*/ 751052 h 1264125"/>
                  <a:gd name="connsiteX6-69" fmla="*/ 1 w 1283949"/>
                  <a:gd name="connsiteY6-70" fmla="*/ 751052 h 1264125"/>
                  <a:gd name="connsiteX0-71" fmla="*/ 1 w 1283949"/>
                  <a:gd name="connsiteY0-72" fmla="*/ 751052 h 1264125"/>
                  <a:gd name="connsiteX1-73" fmla="*/ 513074 w 1283949"/>
                  <a:gd name="connsiteY1-74" fmla="*/ 237979 h 1264125"/>
                  <a:gd name="connsiteX2-75" fmla="*/ 1283949 w 1283949"/>
                  <a:gd name="connsiteY2-76" fmla="*/ 0 h 1264125"/>
                  <a:gd name="connsiteX3-77" fmla="*/ 1026146 w 1283949"/>
                  <a:gd name="connsiteY3-78" fmla="*/ 751052 h 1264125"/>
                  <a:gd name="connsiteX4-79" fmla="*/ 513073 w 1283949"/>
                  <a:gd name="connsiteY4-80" fmla="*/ 1264125 h 1264125"/>
                  <a:gd name="connsiteX5-81" fmla="*/ 0 w 1283949"/>
                  <a:gd name="connsiteY5-82" fmla="*/ 751052 h 1264125"/>
                  <a:gd name="connsiteX6-83" fmla="*/ 1 w 1283949"/>
                  <a:gd name="connsiteY6-84" fmla="*/ 751052 h 1264125"/>
                  <a:gd name="connsiteX0-85" fmla="*/ 1 w 1283949"/>
                  <a:gd name="connsiteY0-86" fmla="*/ 751052 h 1264125"/>
                  <a:gd name="connsiteX1-87" fmla="*/ 513074 w 1283949"/>
                  <a:gd name="connsiteY1-88" fmla="*/ 237979 h 1264125"/>
                  <a:gd name="connsiteX2-89" fmla="*/ 1283949 w 1283949"/>
                  <a:gd name="connsiteY2-90" fmla="*/ 0 h 1264125"/>
                  <a:gd name="connsiteX3-91" fmla="*/ 1026146 w 1283949"/>
                  <a:gd name="connsiteY3-92" fmla="*/ 751052 h 1264125"/>
                  <a:gd name="connsiteX4-93" fmla="*/ 513073 w 1283949"/>
                  <a:gd name="connsiteY4-94" fmla="*/ 1264125 h 1264125"/>
                  <a:gd name="connsiteX5-95" fmla="*/ 0 w 1283949"/>
                  <a:gd name="connsiteY5-96" fmla="*/ 751052 h 1264125"/>
                  <a:gd name="connsiteX6-97" fmla="*/ 1 w 1283949"/>
                  <a:gd name="connsiteY6-98" fmla="*/ 751052 h 1264125"/>
                  <a:gd name="connsiteX0-99" fmla="*/ 1 w 1283949"/>
                  <a:gd name="connsiteY0-100" fmla="*/ 751052 h 1264125"/>
                  <a:gd name="connsiteX1-101" fmla="*/ 513074 w 1283949"/>
                  <a:gd name="connsiteY1-102" fmla="*/ 237979 h 1264125"/>
                  <a:gd name="connsiteX2-103" fmla="*/ 1283949 w 1283949"/>
                  <a:gd name="connsiteY2-104" fmla="*/ 0 h 1264125"/>
                  <a:gd name="connsiteX3-105" fmla="*/ 1026146 w 1283949"/>
                  <a:gd name="connsiteY3-106" fmla="*/ 751052 h 1264125"/>
                  <a:gd name="connsiteX4-107" fmla="*/ 513073 w 1283949"/>
                  <a:gd name="connsiteY4-108" fmla="*/ 1264125 h 1264125"/>
                  <a:gd name="connsiteX5-109" fmla="*/ 0 w 1283949"/>
                  <a:gd name="connsiteY5-110" fmla="*/ 751052 h 1264125"/>
                  <a:gd name="connsiteX6-111" fmla="*/ 1 w 1283949"/>
                  <a:gd name="connsiteY6-112" fmla="*/ 751052 h 1264125"/>
                  <a:gd name="connsiteX0-113" fmla="*/ 1 w 1283949"/>
                  <a:gd name="connsiteY0-114" fmla="*/ 751052 h 1264125"/>
                  <a:gd name="connsiteX1-115" fmla="*/ 513074 w 1283949"/>
                  <a:gd name="connsiteY1-116" fmla="*/ 237979 h 1264125"/>
                  <a:gd name="connsiteX2-117" fmla="*/ 1283949 w 1283949"/>
                  <a:gd name="connsiteY2-118" fmla="*/ 0 h 1264125"/>
                  <a:gd name="connsiteX3-119" fmla="*/ 1026146 w 1283949"/>
                  <a:gd name="connsiteY3-120" fmla="*/ 751052 h 1264125"/>
                  <a:gd name="connsiteX4-121" fmla="*/ 513073 w 1283949"/>
                  <a:gd name="connsiteY4-122" fmla="*/ 1264125 h 1264125"/>
                  <a:gd name="connsiteX5-123" fmla="*/ 0 w 1283949"/>
                  <a:gd name="connsiteY5-124" fmla="*/ 751052 h 1264125"/>
                  <a:gd name="connsiteX6-125" fmla="*/ 1 w 1283949"/>
                  <a:gd name="connsiteY6-126" fmla="*/ 751052 h 1264125"/>
                  <a:gd name="connsiteX0-127" fmla="*/ 1 w 1283949"/>
                  <a:gd name="connsiteY0-128" fmla="*/ 751052 h 1264125"/>
                  <a:gd name="connsiteX1-129" fmla="*/ 513074 w 1283949"/>
                  <a:gd name="connsiteY1-130" fmla="*/ 237979 h 1264125"/>
                  <a:gd name="connsiteX2-131" fmla="*/ 1283949 w 1283949"/>
                  <a:gd name="connsiteY2-132" fmla="*/ 0 h 1264125"/>
                  <a:gd name="connsiteX3-133" fmla="*/ 1026146 w 1283949"/>
                  <a:gd name="connsiteY3-134" fmla="*/ 751052 h 1264125"/>
                  <a:gd name="connsiteX4-135" fmla="*/ 513073 w 1283949"/>
                  <a:gd name="connsiteY4-136" fmla="*/ 1264125 h 1264125"/>
                  <a:gd name="connsiteX5-137" fmla="*/ 0 w 1283949"/>
                  <a:gd name="connsiteY5-138" fmla="*/ 751052 h 1264125"/>
                  <a:gd name="connsiteX6-139" fmla="*/ 1 w 1283949"/>
                  <a:gd name="connsiteY6-140" fmla="*/ 751052 h 1264125"/>
                  <a:gd name="connsiteX0-141" fmla="*/ 1 w 1283949"/>
                  <a:gd name="connsiteY0-142" fmla="*/ 751052 h 1264125"/>
                  <a:gd name="connsiteX1-143" fmla="*/ 513074 w 1283949"/>
                  <a:gd name="connsiteY1-144" fmla="*/ 237979 h 1264125"/>
                  <a:gd name="connsiteX2-145" fmla="*/ 1283949 w 1283949"/>
                  <a:gd name="connsiteY2-146" fmla="*/ 0 h 1264125"/>
                  <a:gd name="connsiteX3-147" fmla="*/ 1026146 w 1283949"/>
                  <a:gd name="connsiteY3-148" fmla="*/ 751052 h 1264125"/>
                  <a:gd name="connsiteX4-149" fmla="*/ 513073 w 1283949"/>
                  <a:gd name="connsiteY4-150" fmla="*/ 1264125 h 1264125"/>
                  <a:gd name="connsiteX5-151" fmla="*/ 0 w 1283949"/>
                  <a:gd name="connsiteY5-152" fmla="*/ 751052 h 1264125"/>
                  <a:gd name="connsiteX6-153" fmla="*/ 1 w 1283949"/>
                  <a:gd name="connsiteY6-154" fmla="*/ 751052 h 1264125"/>
                  <a:gd name="connsiteX0-155" fmla="*/ 1 w 1283949"/>
                  <a:gd name="connsiteY0-156" fmla="*/ 751052 h 1264125"/>
                  <a:gd name="connsiteX1-157" fmla="*/ 513074 w 1283949"/>
                  <a:gd name="connsiteY1-158" fmla="*/ 237979 h 1264125"/>
                  <a:gd name="connsiteX2-159" fmla="*/ 1283949 w 1283949"/>
                  <a:gd name="connsiteY2-160" fmla="*/ 0 h 1264125"/>
                  <a:gd name="connsiteX3-161" fmla="*/ 1026146 w 1283949"/>
                  <a:gd name="connsiteY3-162" fmla="*/ 751052 h 1264125"/>
                  <a:gd name="connsiteX4-163" fmla="*/ 513073 w 1283949"/>
                  <a:gd name="connsiteY4-164" fmla="*/ 1264125 h 1264125"/>
                  <a:gd name="connsiteX5-165" fmla="*/ 0 w 1283949"/>
                  <a:gd name="connsiteY5-166" fmla="*/ 751052 h 1264125"/>
                  <a:gd name="connsiteX6-167" fmla="*/ 1 w 1283949"/>
                  <a:gd name="connsiteY6-168" fmla="*/ 751052 h 1264125"/>
                  <a:gd name="connsiteX0-169" fmla="*/ 1 w 1283949"/>
                  <a:gd name="connsiteY0-170" fmla="*/ 751052 h 1264125"/>
                  <a:gd name="connsiteX1-171" fmla="*/ 513074 w 1283949"/>
                  <a:gd name="connsiteY1-172" fmla="*/ 237979 h 1264125"/>
                  <a:gd name="connsiteX2-173" fmla="*/ 1283949 w 1283949"/>
                  <a:gd name="connsiteY2-174" fmla="*/ 0 h 1264125"/>
                  <a:gd name="connsiteX3-175" fmla="*/ 1026146 w 1283949"/>
                  <a:gd name="connsiteY3-176" fmla="*/ 751052 h 1264125"/>
                  <a:gd name="connsiteX4-177" fmla="*/ 513073 w 1283949"/>
                  <a:gd name="connsiteY4-178" fmla="*/ 1264125 h 1264125"/>
                  <a:gd name="connsiteX5-179" fmla="*/ 0 w 1283949"/>
                  <a:gd name="connsiteY5-180" fmla="*/ 751052 h 1264125"/>
                  <a:gd name="connsiteX6-181" fmla="*/ 1 w 1283949"/>
                  <a:gd name="connsiteY6-182" fmla="*/ 751052 h 1264125"/>
                  <a:gd name="connsiteX0-183" fmla="*/ 1 w 1283949"/>
                  <a:gd name="connsiteY0-184" fmla="*/ 751052 h 1264125"/>
                  <a:gd name="connsiteX1-185" fmla="*/ 513074 w 1283949"/>
                  <a:gd name="connsiteY1-186" fmla="*/ 237979 h 1264125"/>
                  <a:gd name="connsiteX2-187" fmla="*/ 1283949 w 1283949"/>
                  <a:gd name="connsiteY2-188" fmla="*/ 0 h 1264125"/>
                  <a:gd name="connsiteX3-189" fmla="*/ 1036884 w 1283949"/>
                  <a:gd name="connsiteY3-190" fmla="*/ 740238 h 1264125"/>
                  <a:gd name="connsiteX4-191" fmla="*/ 513073 w 1283949"/>
                  <a:gd name="connsiteY4-192" fmla="*/ 1264125 h 1264125"/>
                  <a:gd name="connsiteX5-193" fmla="*/ 0 w 1283949"/>
                  <a:gd name="connsiteY5-194" fmla="*/ 751052 h 1264125"/>
                  <a:gd name="connsiteX6-195" fmla="*/ 1 w 1283949"/>
                  <a:gd name="connsiteY6-196" fmla="*/ 751052 h 12641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83949" h="1264125">
                    <a:moveTo>
                      <a:pt x="1" y="751052"/>
                    </a:moveTo>
                    <a:cubicBezTo>
                      <a:pt x="1" y="467690"/>
                      <a:pt x="181500" y="318970"/>
                      <a:pt x="513074" y="237979"/>
                    </a:cubicBezTo>
                    <a:cubicBezTo>
                      <a:pt x="807767" y="163910"/>
                      <a:pt x="1026991" y="79326"/>
                      <a:pt x="1283949" y="0"/>
                    </a:cubicBezTo>
                    <a:cubicBezTo>
                      <a:pt x="1230181" y="203540"/>
                      <a:pt x="1101430" y="536659"/>
                      <a:pt x="1036884" y="740238"/>
                    </a:cubicBezTo>
                    <a:cubicBezTo>
                      <a:pt x="956005" y="1007718"/>
                      <a:pt x="796435" y="1264125"/>
                      <a:pt x="513073" y="1264125"/>
                    </a:cubicBezTo>
                    <a:cubicBezTo>
                      <a:pt x="229711" y="1264125"/>
                      <a:pt x="0" y="1034414"/>
                      <a:pt x="0" y="751052"/>
                    </a:cubicBezTo>
                    <a:lnTo>
                      <a:pt x="1" y="751052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4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4024511" y="2537842"/>
              <a:ext cx="291186" cy="412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351729" y="2031206"/>
            <a:ext cx="1578156" cy="1779589"/>
            <a:chOff x="4763796" y="1523404"/>
            <a:chExt cx="1183617" cy="1334692"/>
          </a:xfrm>
        </p:grpSpPr>
        <p:grpSp>
          <p:nvGrpSpPr>
            <p:cNvPr id="24" name="组合 23"/>
            <p:cNvGrpSpPr/>
            <p:nvPr/>
          </p:nvGrpSpPr>
          <p:grpSpPr>
            <a:xfrm flipV="1">
              <a:off x="4763796" y="1523404"/>
              <a:ext cx="1183617" cy="1334692"/>
              <a:chOff x="812038" y="2213192"/>
              <a:chExt cx="2060884" cy="2323931"/>
            </a:xfrm>
          </p:grpSpPr>
          <p:sp>
            <p:nvSpPr>
              <p:cNvPr id="25" name="任意多边形: 形状 24"/>
              <p:cNvSpPr/>
              <p:nvPr/>
            </p:nvSpPr>
            <p:spPr>
              <a:xfrm rot="19800000" flipH="1">
                <a:off x="1132094" y="2213192"/>
                <a:ext cx="1740828" cy="2323931"/>
              </a:xfrm>
              <a:custGeom>
                <a:avLst/>
                <a:gdLst>
                  <a:gd name="connsiteX0" fmla="*/ 228243 w 1740828"/>
                  <a:gd name="connsiteY0" fmla="*/ 41971 h 2323931"/>
                  <a:gd name="connsiteX1" fmla="*/ 206112 w 1740828"/>
                  <a:gd name="connsiteY1" fmla="*/ 55538 h 2323931"/>
                  <a:gd name="connsiteX2" fmla="*/ 183297 w 1740828"/>
                  <a:gd name="connsiteY2" fmla="*/ 67921 h 2323931"/>
                  <a:gd name="connsiteX3" fmla="*/ 175745 w 1740828"/>
                  <a:gd name="connsiteY3" fmla="*/ 74152 h 2323931"/>
                  <a:gd name="connsiteX4" fmla="*/ 162710 w 1740828"/>
                  <a:gd name="connsiteY4" fmla="*/ 82142 h 2323931"/>
                  <a:gd name="connsiteX5" fmla="*/ 134918 w 1740828"/>
                  <a:gd name="connsiteY5" fmla="*/ 107837 h 2323931"/>
                  <a:gd name="connsiteX6" fmla="*/ 124439 w 1740828"/>
                  <a:gd name="connsiteY6" fmla="*/ 116483 h 2323931"/>
                  <a:gd name="connsiteX7" fmla="*/ 120813 w 1740828"/>
                  <a:gd name="connsiteY7" fmla="*/ 120878 h 2323931"/>
                  <a:gd name="connsiteX8" fmla="*/ 105315 w 1740828"/>
                  <a:gd name="connsiteY8" fmla="*/ 135206 h 2323931"/>
                  <a:gd name="connsiteX9" fmla="*/ 80111 w 1740828"/>
                  <a:gd name="connsiteY9" fmla="*/ 170209 h 2323931"/>
                  <a:gd name="connsiteX10" fmla="*/ 75876 w 1740828"/>
                  <a:gd name="connsiteY10" fmla="*/ 175342 h 2323931"/>
                  <a:gd name="connsiteX11" fmla="*/ 74226 w 1740828"/>
                  <a:gd name="connsiteY11" fmla="*/ 178382 h 2323931"/>
                  <a:gd name="connsiteX12" fmla="*/ 58243 w 1740828"/>
                  <a:gd name="connsiteY12" fmla="*/ 200578 h 2323931"/>
                  <a:gd name="connsiteX13" fmla="*/ 5885 w 1740828"/>
                  <a:gd name="connsiteY13" fmla="*/ 427107 h 2323931"/>
                  <a:gd name="connsiteX14" fmla="*/ 7955 w 1740828"/>
                  <a:gd name="connsiteY14" fmla="*/ 439443 h 2323931"/>
                  <a:gd name="connsiteX15" fmla="*/ 7955 w 1740828"/>
                  <a:gd name="connsiteY15" fmla="*/ 1856977 h 2323931"/>
                  <a:gd name="connsiteX16" fmla="*/ 990 w 1740828"/>
                  <a:gd name="connsiteY16" fmla="*/ 1898487 h 2323931"/>
                  <a:gd name="connsiteX17" fmla="*/ 53348 w 1740828"/>
                  <a:gd name="connsiteY17" fmla="*/ 2125015 h 2323931"/>
                  <a:gd name="connsiteX18" fmla="*/ 523164 w 1740828"/>
                  <a:gd name="connsiteY18" fmla="*/ 2303661 h 2323931"/>
                  <a:gd name="connsiteX19" fmla="*/ 547977 w 1740828"/>
                  <a:gd name="connsiteY19" fmla="*/ 2292487 h 2323931"/>
                  <a:gd name="connsiteX20" fmla="*/ 560458 w 1740828"/>
                  <a:gd name="connsiteY20" fmla="*/ 2288613 h 2323931"/>
                  <a:gd name="connsiteX21" fmla="*/ 579347 w 1740828"/>
                  <a:gd name="connsiteY21" fmla="*/ 2278360 h 2323931"/>
                  <a:gd name="connsiteX22" fmla="*/ 596616 w 1740828"/>
                  <a:gd name="connsiteY22" fmla="*/ 2270583 h 2323931"/>
                  <a:gd name="connsiteX23" fmla="*/ 1740828 w 1740828"/>
                  <a:gd name="connsiteY23" fmla="*/ 1609972 h 2323931"/>
                  <a:gd name="connsiteX24" fmla="*/ 1737359 w 1740828"/>
                  <a:gd name="connsiteY24" fmla="*/ 1605680 h 2323931"/>
                  <a:gd name="connsiteX25" fmla="*/ 1732050 w 1740828"/>
                  <a:gd name="connsiteY25" fmla="*/ 1609491 h 2323931"/>
                  <a:gd name="connsiteX26" fmla="*/ 1342902 w 1740828"/>
                  <a:gd name="connsiteY26" fmla="*/ 1662105 h 2323931"/>
                  <a:gd name="connsiteX27" fmla="*/ 970295 w 1740828"/>
                  <a:gd name="connsiteY27" fmla="*/ 1021793 h 2323931"/>
                  <a:gd name="connsiteX28" fmla="*/ 920519 w 1740828"/>
                  <a:gd name="connsiteY28" fmla="*/ 243001 h 2323931"/>
                  <a:gd name="connsiteX29" fmla="*/ 925878 w 1740828"/>
                  <a:gd name="connsiteY29" fmla="*/ 246430 h 2323931"/>
                  <a:gd name="connsiteX30" fmla="*/ 926624 w 1740828"/>
                  <a:gd name="connsiteY30" fmla="*/ 242715 h 2323931"/>
                  <a:gd name="connsiteX31" fmla="*/ 637662 w 1740828"/>
                  <a:gd name="connsiteY31" fmla="*/ 75882 h 2323931"/>
                  <a:gd name="connsiteX32" fmla="*/ 628013 w 1740828"/>
                  <a:gd name="connsiteY32" fmla="*/ 67921 h 2323931"/>
                  <a:gd name="connsiteX33" fmla="*/ 405655 w 1740828"/>
                  <a:gd name="connsiteY33" fmla="*/ 0 h 2323931"/>
                  <a:gd name="connsiteX34" fmla="*/ 378441 w 1740828"/>
                  <a:gd name="connsiteY34" fmla="*/ 2743 h 2323931"/>
                  <a:gd name="connsiteX35" fmla="*/ 374983 w 1740828"/>
                  <a:gd name="connsiteY35" fmla="*/ 2652 h 2323931"/>
                  <a:gd name="connsiteX36" fmla="*/ 368420 w 1740828"/>
                  <a:gd name="connsiteY36" fmla="*/ 3754 h 2323931"/>
                  <a:gd name="connsiteX37" fmla="*/ 325504 w 1740828"/>
                  <a:gd name="connsiteY37" fmla="*/ 8080 h 2323931"/>
                  <a:gd name="connsiteX38" fmla="*/ 305348 w 1740828"/>
                  <a:gd name="connsiteY38" fmla="*/ 14337 h 2323931"/>
                  <a:gd name="connsiteX39" fmla="*/ 299729 w 1740828"/>
                  <a:gd name="connsiteY39" fmla="*/ 15280 h 2323931"/>
                  <a:gd name="connsiteX40" fmla="*/ 287001 w 1740828"/>
                  <a:gd name="connsiteY40" fmla="*/ 20032 h 2323931"/>
                  <a:gd name="connsiteX41" fmla="*/ 250852 w 1740828"/>
                  <a:gd name="connsiteY41" fmla="*/ 31253 h 2323931"/>
                  <a:gd name="connsiteX42" fmla="*/ 237415 w 1740828"/>
                  <a:gd name="connsiteY42" fmla="*/ 38547 h 232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740828" h="2323931">
                    <a:moveTo>
                      <a:pt x="228243" y="41971"/>
                    </a:moveTo>
                    <a:lnTo>
                      <a:pt x="206112" y="55538"/>
                    </a:lnTo>
                    <a:lnTo>
                      <a:pt x="183297" y="67921"/>
                    </a:lnTo>
                    <a:lnTo>
                      <a:pt x="175745" y="74152"/>
                    </a:lnTo>
                    <a:lnTo>
                      <a:pt x="162710" y="82142"/>
                    </a:lnTo>
                    <a:lnTo>
                      <a:pt x="134918" y="107837"/>
                    </a:lnTo>
                    <a:lnTo>
                      <a:pt x="124439" y="116483"/>
                    </a:lnTo>
                    <a:lnTo>
                      <a:pt x="120813" y="120878"/>
                    </a:lnTo>
                    <a:lnTo>
                      <a:pt x="105315" y="135206"/>
                    </a:lnTo>
                    <a:lnTo>
                      <a:pt x="80111" y="170209"/>
                    </a:lnTo>
                    <a:lnTo>
                      <a:pt x="75876" y="175342"/>
                    </a:lnTo>
                    <a:lnTo>
                      <a:pt x="74226" y="178382"/>
                    </a:lnTo>
                    <a:lnTo>
                      <a:pt x="58243" y="200578"/>
                    </a:lnTo>
                    <a:cubicBezTo>
                      <a:pt x="17060" y="271910"/>
                      <a:pt x="485" y="350696"/>
                      <a:pt x="5885" y="427107"/>
                    </a:cubicBezTo>
                    <a:lnTo>
                      <a:pt x="7955" y="439443"/>
                    </a:lnTo>
                    <a:lnTo>
                      <a:pt x="7955" y="1856977"/>
                    </a:lnTo>
                    <a:lnTo>
                      <a:pt x="990" y="1898487"/>
                    </a:lnTo>
                    <a:cubicBezTo>
                      <a:pt x="-4410" y="1974897"/>
                      <a:pt x="12165" y="2053684"/>
                      <a:pt x="53348" y="2125015"/>
                    </a:cubicBezTo>
                    <a:cubicBezTo>
                      <a:pt x="149442" y="2291455"/>
                      <a:pt x="347676" y="2362158"/>
                      <a:pt x="523164" y="2303661"/>
                    </a:cubicBezTo>
                    <a:lnTo>
                      <a:pt x="547977" y="2292487"/>
                    </a:lnTo>
                    <a:lnTo>
                      <a:pt x="560458" y="2288613"/>
                    </a:lnTo>
                    <a:lnTo>
                      <a:pt x="579347" y="2278360"/>
                    </a:lnTo>
                    <a:lnTo>
                      <a:pt x="596616" y="2270583"/>
                    </a:lnTo>
                    <a:lnTo>
                      <a:pt x="1740828" y="1609972"/>
                    </a:lnTo>
                    <a:lnTo>
                      <a:pt x="1737359" y="1605680"/>
                    </a:lnTo>
                    <a:lnTo>
                      <a:pt x="1732050" y="1609491"/>
                    </a:lnTo>
                    <a:cubicBezTo>
                      <a:pt x="1618565" y="1675540"/>
                      <a:pt x="1479883" y="1698297"/>
                      <a:pt x="1342902" y="1662105"/>
                    </a:cubicBezTo>
                    <a:cubicBezTo>
                      <a:pt x="1068941" y="1589721"/>
                      <a:pt x="980164" y="1301059"/>
                      <a:pt x="970295" y="1021793"/>
                    </a:cubicBezTo>
                    <a:cubicBezTo>
                      <a:pt x="959894" y="808480"/>
                      <a:pt x="920509" y="453523"/>
                      <a:pt x="920519" y="243001"/>
                    </a:cubicBezTo>
                    <a:lnTo>
                      <a:pt x="925878" y="246430"/>
                    </a:lnTo>
                    <a:lnTo>
                      <a:pt x="926624" y="242715"/>
                    </a:lnTo>
                    <a:lnTo>
                      <a:pt x="637662" y="75882"/>
                    </a:lnTo>
                    <a:lnTo>
                      <a:pt x="628013" y="67921"/>
                    </a:lnTo>
                    <a:cubicBezTo>
                      <a:pt x="564540" y="25039"/>
                      <a:pt x="488021" y="0"/>
                      <a:pt x="405655" y="0"/>
                    </a:cubicBezTo>
                    <a:lnTo>
                      <a:pt x="378441" y="2743"/>
                    </a:lnTo>
                    <a:lnTo>
                      <a:pt x="374983" y="2652"/>
                    </a:lnTo>
                    <a:lnTo>
                      <a:pt x="368420" y="3754"/>
                    </a:lnTo>
                    <a:lnTo>
                      <a:pt x="325504" y="8080"/>
                    </a:lnTo>
                    <a:lnTo>
                      <a:pt x="305348" y="14337"/>
                    </a:lnTo>
                    <a:lnTo>
                      <a:pt x="299729" y="15280"/>
                    </a:lnTo>
                    <a:lnTo>
                      <a:pt x="287001" y="20032"/>
                    </a:lnTo>
                    <a:lnTo>
                      <a:pt x="250852" y="31253"/>
                    </a:lnTo>
                    <a:lnTo>
                      <a:pt x="237415" y="3854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4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6" name="泪滴形 11"/>
              <p:cNvSpPr/>
              <p:nvPr/>
            </p:nvSpPr>
            <p:spPr>
              <a:xfrm rot="18911993">
                <a:off x="812038" y="2918946"/>
                <a:ext cx="1222263" cy="1203392"/>
              </a:xfrm>
              <a:custGeom>
                <a:avLst/>
                <a:gdLst>
                  <a:gd name="connsiteX0" fmla="*/ 0 w 1026145"/>
                  <a:gd name="connsiteY0" fmla="*/ 513073 h 1026145"/>
                  <a:gd name="connsiteX1" fmla="*/ 513073 w 1026145"/>
                  <a:gd name="connsiteY1" fmla="*/ 0 h 1026145"/>
                  <a:gd name="connsiteX2" fmla="*/ 1026145 w 1026145"/>
                  <a:gd name="connsiteY2" fmla="*/ 0 h 1026145"/>
                  <a:gd name="connsiteX3" fmla="*/ 1026145 w 1026145"/>
                  <a:gd name="connsiteY3" fmla="*/ 513073 h 1026145"/>
                  <a:gd name="connsiteX4" fmla="*/ 513072 w 1026145"/>
                  <a:gd name="connsiteY4" fmla="*/ 1026146 h 1026145"/>
                  <a:gd name="connsiteX5" fmla="*/ -1 w 1026145"/>
                  <a:gd name="connsiteY5" fmla="*/ 513073 h 1026145"/>
                  <a:gd name="connsiteX6" fmla="*/ 0 w 1026145"/>
                  <a:gd name="connsiteY6" fmla="*/ 513073 h 1026145"/>
                  <a:gd name="connsiteX0-1" fmla="*/ 1 w 1283949"/>
                  <a:gd name="connsiteY0-2" fmla="*/ 751052 h 1264125"/>
                  <a:gd name="connsiteX1-3" fmla="*/ 513074 w 1283949"/>
                  <a:gd name="connsiteY1-4" fmla="*/ 237979 h 1264125"/>
                  <a:gd name="connsiteX2-5" fmla="*/ 1283949 w 1283949"/>
                  <a:gd name="connsiteY2-6" fmla="*/ 0 h 1264125"/>
                  <a:gd name="connsiteX3-7" fmla="*/ 1026146 w 1283949"/>
                  <a:gd name="connsiteY3-8" fmla="*/ 751052 h 1264125"/>
                  <a:gd name="connsiteX4-9" fmla="*/ 513073 w 1283949"/>
                  <a:gd name="connsiteY4-10" fmla="*/ 1264125 h 1264125"/>
                  <a:gd name="connsiteX5-11" fmla="*/ 0 w 1283949"/>
                  <a:gd name="connsiteY5-12" fmla="*/ 751052 h 1264125"/>
                  <a:gd name="connsiteX6-13" fmla="*/ 1 w 1283949"/>
                  <a:gd name="connsiteY6-14" fmla="*/ 751052 h 1264125"/>
                  <a:gd name="connsiteX0-15" fmla="*/ 1 w 1283949"/>
                  <a:gd name="connsiteY0-16" fmla="*/ 751052 h 1264125"/>
                  <a:gd name="connsiteX1-17" fmla="*/ 513074 w 1283949"/>
                  <a:gd name="connsiteY1-18" fmla="*/ 237979 h 1264125"/>
                  <a:gd name="connsiteX2-19" fmla="*/ 1283949 w 1283949"/>
                  <a:gd name="connsiteY2-20" fmla="*/ 0 h 1264125"/>
                  <a:gd name="connsiteX3-21" fmla="*/ 1026146 w 1283949"/>
                  <a:gd name="connsiteY3-22" fmla="*/ 751052 h 1264125"/>
                  <a:gd name="connsiteX4-23" fmla="*/ 513073 w 1283949"/>
                  <a:gd name="connsiteY4-24" fmla="*/ 1264125 h 1264125"/>
                  <a:gd name="connsiteX5-25" fmla="*/ 0 w 1283949"/>
                  <a:gd name="connsiteY5-26" fmla="*/ 751052 h 1264125"/>
                  <a:gd name="connsiteX6-27" fmla="*/ 1 w 1283949"/>
                  <a:gd name="connsiteY6-28" fmla="*/ 751052 h 1264125"/>
                  <a:gd name="connsiteX0-29" fmla="*/ 1 w 1283949"/>
                  <a:gd name="connsiteY0-30" fmla="*/ 751052 h 1264125"/>
                  <a:gd name="connsiteX1-31" fmla="*/ 513074 w 1283949"/>
                  <a:gd name="connsiteY1-32" fmla="*/ 237979 h 1264125"/>
                  <a:gd name="connsiteX2-33" fmla="*/ 1283949 w 1283949"/>
                  <a:gd name="connsiteY2-34" fmla="*/ 0 h 1264125"/>
                  <a:gd name="connsiteX3-35" fmla="*/ 1026146 w 1283949"/>
                  <a:gd name="connsiteY3-36" fmla="*/ 751052 h 1264125"/>
                  <a:gd name="connsiteX4-37" fmla="*/ 513073 w 1283949"/>
                  <a:gd name="connsiteY4-38" fmla="*/ 1264125 h 1264125"/>
                  <a:gd name="connsiteX5-39" fmla="*/ 0 w 1283949"/>
                  <a:gd name="connsiteY5-40" fmla="*/ 751052 h 1264125"/>
                  <a:gd name="connsiteX6-41" fmla="*/ 1 w 1283949"/>
                  <a:gd name="connsiteY6-42" fmla="*/ 751052 h 1264125"/>
                  <a:gd name="connsiteX0-43" fmla="*/ 1 w 1283949"/>
                  <a:gd name="connsiteY0-44" fmla="*/ 751052 h 1264125"/>
                  <a:gd name="connsiteX1-45" fmla="*/ 513074 w 1283949"/>
                  <a:gd name="connsiteY1-46" fmla="*/ 237979 h 1264125"/>
                  <a:gd name="connsiteX2-47" fmla="*/ 1283949 w 1283949"/>
                  <a:gd name="connsiteY2-48" fmla="*/ 0 h 1264125"/>
                  <a:gd name="connsiteX3-49" fmla="*/ 1026146 w 1283949"/>
                  <a:gd name="connsiteY3-50" fmla="*/ 751052 h 1264125"/>
                  <a:gd name="connsiteX4-51" fmla="*/ 513073 w 1283949"/>
                  <a:gd name="connsiteY4-52" fmla="*/ 1264125 h 1264125"/>
                  <a:gd name="connsiteX5-53" fmla="*/ 0 w 1283949"/>
                  <a:gd name="connsiteY5-54" fmla="*/ 751052 h 1264125"/>
                  <a:gd name="connsiteX6-55" fmla="*/ 1 w 1283949"/>
                  <a:gd name="connsiteY6-56" fmla="*/ 751052 h 1264125"/>
                  <a:gd name="connsiteX0-57" fmla="*/ 1 w 1283949"/>
                  <a:gd name="connsiteY0-58" fmla="*/ 751052 h 1264125"/>
                  <a:gd name="connsiteX1-59" fmla="*/ 513074 w 1283949"/>
                  <a:gd name="connsiteY1-60" fmla="*/ 237979 h 1264125"/>
                  <a:gd name="connsiteX2-61" fmla="*/ 1283949 w 1283949"/>
                  <a:gd name="connsiteY2-62" fmla="*/ 0 h 1264125"/>
                  <a:gd name="connsiteX3-63" fmla="*/ 1026146 w 1283949"/>
                  <a:gd name="connsiteY3-64" fmla="*/ 751052 h 1264125"/>
                  <a:gd name="connsiteX4-65" fmla="*/ 513073 w 1283949"/>
                  <a:gd name="connsiteY4-66" fmla="*/ 1264125 h 1264125"/>
                  <a:gd name="connsiteX5-67" fmla="*/ 0 w 1283949"/>
                  <a:gd name="connsiteY5-68" fmla="*/ 751052 h 1264125"/>
                  <a:gd name="connsiteX6-69" fmla="*/ 1 w 1283949"/>
                  <a:gd name="connsiteY6-70" fmla="*/ 751052 h 1264125"/>
                  <a:gd name="connsiteX0-71" fmla="*/ 1 w 1283949"/>
                  <a:gd name="connsiteY0-72" fmla="*/ 751052 h 1264125"/>
                  <a:gd name="connsiteX1-73" fmla="*/ 513074 w 1283949"/>
                  <a:gd name="connsiteY1-74" fmla="*/ 237979 h 1264125"/>
                  <a:gd name="connsiteX2-75" fmla="*/ 1283949 w 1283949"/>
                  <a:gd name="connsiteY2-76" fmla="*/ 0 h 1264125"/>
                  <a:gd name="connsiteX3-77" fmla="*/ 1026146 w 1283949"/>
                  <a:gd name="connsiteY3-78" fmla="*/ 751052 h 1264125"/>
                  <a:gd name="connsiteX4-79" fmla="*/ 513073 w 1283949"/>
                  <a:gd name="connsiteY4-80" fmla="*/ 1264125 h 1264125"/>
                  <a:gd name="connsiteX5-81" fmla="*/ 0 w 1283949"/>
                  <a:gd name="connsiteY5-82" fmla="*/ 751052 h 1264125"/>
                  <a:gd name="connsiteX6-83" fmla="*/ 1 w 1283949"/>
                  <a:gd name="connsiteY6-84" fmla="*/ 751052 h 1264125"/>
                  <a:gd name="connsiteX0-85" fmla="*/ 1 w 1283949"/>
                  <a:gd name="connsiteY0-86" fmla="*/ 751052 h 1264125"/>
                  <a:gd name="connsiteX1-87" fmla="*/ 513074 w 1283949"/>
                  <a:gd name="connsiteY1-88" fmla="*/ 237979 h 1264125"/>
                  <a:gd name="connsiteX2-89" fmla="*/ 1283949 w 1283949"/>
                  <a:gd name="connsiteY2-90" fmla="*/ 0 h 1264125"/>
                  <a:gd name="connsiteX3-91" fmla="*/ 1026146 w 1283949"/>
                  <a:gd name="connsiteY3-92" fmla="*/ 751052 h 1264125"/>
                  <a:gd name="connsiteX4-93" fmla="*/ 513073 w 1283949"/>
                  <a:gd name="connsiteY4-94" fmla="*/ 1264125 h 1264125"/>
                  <a:gd name="connsiteX5-95" fmla="*/ 0 w 1283949"/>
                  <a:gd name="connsiteY5-96" fmla="*/ 751052 h 1264125"/>
                  <a:gd name="connsiteX6-97" fmla="*/ 1 w 1283949"/>
                  <a:gd name="connsiteY6-98" fmla="*/ 751052 h 1264125"/>
                  <a:gd name="connsiteX0-99" fmla="*/ 1 w 1283949"/>
                  <a:gd name="connsiteY0-100" fmla="*/ 751052 h 1264125"/>
                  <a:gd name="connsiteX1-101" fmla="*/ 513074 w 1283949"/>
                  <a:gd name="connsiteY1-102" fmla="*/ 237979 h 1264125"/>
                  <a:gd name="connsiteX2-103" fmla="*/ 1283949 w 1283949"/>
                  <a:gd name="connsiteY2-104" fmla="*/ 0 h 1264125"/>
                  <a:gd name="connsiteX3-105" fmla="*/ 1026146 w 1283949"/>
                  <a:gd name="connsiteY3-106" fmla="*/ 751052 h 1264125"/>
                  <a:gd name="connsiteX4-107" fmla="*/ 513073 w 1283949"/>
                  <a:gd name="connsiteY4-108" fmla="*/ 1264125 h 1264125"/>
                  <a:gd name="connsiteX5-109" fmla="*/ 0 w 1283949"/>
                  <a:gd name="connsiteY5-110" fmla="*/ 751052 h 1264125"/>
                  <a:gd name="connsiteX6-111" fmla="*/ 1 w 1283949"/>
                  <a:gd name="connsiteY6-112" fmla="*/ 751052 h 1264125"/>
                  <a:gd name="connsiteX0-113" fmla="*/ 1 w 1283949"/>
                  <a:gd name="connsiteY0-114" fmla="*/ 751052 h 1264125"/>
                  <a:gd name="connsiteX1-115" fmla="*/ 513074 w 1283949"/>
                  <a:gd name="connsiteY1-116" fmla="*/ 237979 h 1264125"/>
                  <a:gd name="connsiteX2-117" fmla="*/ 1283949 w 1283949"/>
                  <a:gd name="connsiteY2-118" fmla="*/ 0 h 1264125"/>
                  <a:gd name="connsiteX3-119" fmla="*/ 1026146 w 1283949"/>
                  <a:gd name="connsiteY3-120" fmla="*/ 751052 h 1264125"/>
                  <a:gd name="connsiteX4-121" fmla="*/ 513073 w 1283949"/>
                  <a:gd name="connsiteY4-122" fmla="*/ 1264125 h 1264125"/>
                  <a:gd name="connsiteX5-123" fmla="*/ 0 w 1283949"/>
                  <a:gd name="connsiteY5-124" fmla="*/ 751052 h 1264125"/>
                  <a:gd name="connsiteX6-125" fmla="*/ 1 w 1283949"/>
                  <a:gd name="connsiteY6-126" fmla="*/ 751052 h 1264125"/>
                  <a:gd name="connsiteX0-127" fmla="*/ 1 w 1283949"/>
                  <a:gd name="connsiteY0-128" fmla="*/ 751052 h 1264125"/>
                  <a:gd name="connsiteX1-129" fmla="*/ 513074 w 1283949"/>
                  <a:gd name="connsiteY1-130" fmla="*/ 237979 h 1264125"/>
                  <a:gd name="connsiteX2-131" fmla="*/ 1283949 w 1283949"/>
                  <a:gd name="connsiteY2-132" fmla="*/ 0 h 1264125"/>
                  <a:gd name="connsiteX3-133" fmla="*/ 1026146 w 1283949"/>
                  <a:gd name="connsiteY3-134" fmla="*/ 751052 h 1264125"/>
                  <a:gd name="connsiteX4-135" fmla="*/ 513073 w 1283949"/>
                  <a:gd name="connsiteY4-136" fmla="*/ 1264125 h 1264125"/>
                  <a:gd name="connsiteX5-137" fmla="*/ 0 w 1283949"/>
                  <a:gd name="connsiteY5-138" fmla="*/ 751052 h 1264125"/>
                  <a:gd name="connsiteX6-139" fmla="*/ 1 w 1283949"/>
                  <a:gd name="connsiteY6-140" fmla="*/ 751052 h 1264125"/>
                  <a:gd name="connsiteX0-141" fmla="*/ 1 w 1283949"/>
                  <a:gd name="connsiteY0-142" fmla="*/ 751052 h 1264125"/>
                  <a:gd name="connsiteX1-143" fmla="*/ 513074 w 1283949"/>
                  <a:gd name="connsiteY1-144" fmla="*/ 237979 h 1264125"/>
                  <a:gd name="connsiteX2-145" fmla="*/ 1283949 w 1283949"/>
                  <a:gd name="connsiteY2-146" fmla="*/ 0 h 1264125"/>
                  <a:gd name="connsiteX3-147" fmla="*/ 1026146 w 1283949"/>
                  <a:gd name="connsiteY3-148" fmla="*/ 751052 h 1264125"/>
                  <a:gd name="connsiteX4-149" fmla="*/ 513073 w 1283949"/>
                  <a:gd name="connsiteY4-150" fmla="*/ 1264125 h 1264125"/>
                  <a:gd name="connsiteX5-151" fmla="*/ 0 w 1283949"/>
                  <a:gd name="connsiteY5-152" fmla="*/ 751052 h 1264125"/>
                  <a:gd name="connsiteX6-153" fmla="*/ 1 w 1283949"/>
                  <a:gd name="connsiteY6-154" fmla="*/ 751052 h 1264125"/>
                  <a:gd name="connsiteX0-155" fmla="*/ 1 w 1283949"/>
                  <a:gd name="connsiteY0-156" fmla="*/ 751052 h 1264125"/>
                  <a:gd name="connsiteX1-157" fmla="*/ 513074 w 1283949"/>
                  <a:gd name="connsiteY1-158" fmla="*/ 237979 h 1264125"/>
                  <a:gd name="connsiteX2-159" fmla="*/ 1283949 w 1283949"/>
                  <a:gd name="connsiteY2-160" fmla="*/ 0 h 1264125"/>
                  <a:gd name="connsiteX3-161" fmla="*/ 1026146 w 1283949"/>
                  <a:gd name="connsiteY3-162" fmla="*/ 751052 h 1264125"/>
                  <a:gd name="connsiteX4-163" fmla="*/ 513073 w 1283949"/>
                  <a:gd name="connsiteY4-164" fmla="*/ 1264125 h 1264125"/>
                  <a:gd name="connsiteX5-165" fmla="*/ 0 w 1283949"/>
                  <a:gd name="connsiteY5-166" fmla="*/ 751052 h 1264125"/>
                  <a:gd name="connsiteX6-167" fmla="*/ 1 w 1283949"/>
                  <a:gd name="connsiteY6-168" fmla="*/ 751052 h 1264125"/>
                  <a:gd name="connsiteX0-169" fmla="*/ 1 w 1283949"/>
                  <a:gd name="connsiteY0-170" fmla="*/ 751052 h 1264125"/>
                  <a:gd name="connsiteX1-171" fmla="*/ 513074 w 1283949"/>
                  <a:gd name="connsiteY1-172" fmla="*/ 237979 h 1264125"/>
                  <a:gd name="connsiteX2-173" fmla="*/ 1283949 w 1283949"/>
                  <a:gd name="connsiteY2-174" fmla="*/ 0 h 1264125"/>
                  <a:gd name="connsiteX3-175" fmla="*/ 1026146 w 1283949"/>
                  <a:gd name="connsiteY3-176" fmla="*/ 751052 h 1264125"/>
                  <a:gd name="connsiteX4-177" fmla="*/ 513073 w 1283949"/>
                  <a:gd name="connsiteY4-178" fmla="*/ 1264125 h 1264125"/>
                  <a:gd name="connsiteX5-179" fmla="*/ 0 w 1283949"/>
                  <a:gd name="connsiteY5-180" fmla="*/ 751052 h 1264125"/>
                  <a:gd name="connsiteX6-181" fmla="*/ 1 w 1283949"/>
                  <a:gd name="connsiteY6-182" fmla="*/ 751052 h 1264125"/>
                  <a:gd name="connsiteX0-183" fmla="*/ 1 w 1283949"/>
                  <a:gd name="connsiteY0-184" fmla="*/ 751052 h 1264125"/>
                  <a:gd name="connsiteX1-185" fmla="*/ 513074 w 1283949"/>
                  <a:gd name="connsiteY1-186" fmla="*/ 237979 h 1264125"/>
                  <a:gd name="connsiteX2-187" fmla="*/ 1283949 w 1283949"/>
                  <a:gd name="connsiteY2-188" fmla="*/ 0 h 1264125"/>
                  <a:gd name="connsiteX3-189" fmla="*/ 1036884 w 1283949"/>
                  <a:gd name="connsiteY3-190" fmla="*/ 740238 h 1264125"/>
                  <a:gd name="connsiteX4-191" fmla="*/ 513073 w 1283949"/>
                  <a:gd name="connsiteY4-192" fmla="*/ 1264125 h 1264125"/>
                  <a:gd name="connsiteX5-193" fmla="*/ 0 w 1283949"/>
                  <a:gd name="connsiteY5-194" fmla="*/ 751052 h 1264125"/>
                  <a:gd name="connsiteX6-195" fmla="*/ 1 w 1283949"/>
                  <a:gd name="connsiteY6-196" fmla="*/ 751052 h 12641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83949" h="1264125">
                    <a:moveTo>
                      <a:pt x="1" y="751052"/>
                    </a:moveTo>
                    <a:cubicBezTo>
                      <a:pt x="1" y="467690"/>
                      <a:pt x="181500" y="318970"/>
                      <a:pt x="513074" y="237979"/>
                    </a:cubicBezTo>
                    <a:cubicBezTo>
                      <a:pt x="807767" y="163910"/>
                      <a:pt x="1026991" y="79326"/>
                      <a:pt x="1283949" y="0"/>
                    </a:cubicBezTo>
                    <a:cubicBezTo>
                      <a:pt x="1230181" y="203540"/>
                      <a:pt x="1101430" y="536659"/>
                      <a:pt x="1036884" y="740238"/>
                    </a:cubicBezTo>
                    <a:cubicBezTo>
                      <a:pt x="956005" y="1007718"/>
                      <a:pt x="796435" y="1264125"/>
                      <a:pt x="513073" y="1264125"/>
                    </a:cubicBezTo>
                    <a:cubicBezTo>
                      <a:pt x="229711" y="1264125"/>
                      <a:pt x="0" y="1034414"/>
                      <a:pt x="0" y="751052"/>
                    </a:cubicBezTo>
                    <a:lnTo>
                      <a:pt x="1" y="7510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4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4941565" y="1851670"/>
              <a:ext cx="280365" cy="4150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95154" y="2639921"/>
            <a:ext cx="1779589" cy="1578156"/>
            <a:chOff x="6471340" y="1979940"/>
            <a:chExt cx="1334692" cy="1183617"/>
          </a:xfrm>
        </p:grpSpPr>
        <p:grpSp>
          <p:nvGrpSpPr>
            <p:cNvPr id="27" name="组合 26"/>
            <p:cNvGrpSpPr/>
            <p:nvPr/>
          </p:nvGrpSpPr>
          <p:grpSpPr>
            <a:xfrm rot="14538534">
              <a:off x="6546877" y="1904403"/>
              <a:ext cx="1183617" cy="1334692"/>
              <a:chOff x="812038" y="2213192"/>
              <a:chExt cx="2060884" cy="2323931"/>
            </a:xfrm>
          </p:grpSpPr>
          <p:sp>
            <p:nvSpPr>
              <p:cNvPr id="28" name="任意多边形: 形状 27"/>
              <p:cNvSpPr/>
              <p:nvPr/>
            </p:nvSpPr>
            <p:spPr>
              <a:xfrm rot="19800000" flipH="1">
                <a:off x="1132094" y="2213192"/>
                <a:ext cx="1740828" cy="2323931"/>
              </a:xfrm>
              <a:custGeom>
                <a:avLst/>
                <a:gdLst>
                  <a:gd name="connsiteX0" fmla="*/ 228243 w 1740828"/>
                  <a:gd name="connsiteY0" fmla="*/ 41971 h 2323931"/>
                  <a:gd name="connsiteX1" fmla="*/ 206112 w 1740828"/>
                  <a:gd name="connsiteY1" fmla="*/ 55538 h 2323931"/>
                  <a:gd name="connsiteX2" fmla="*/ 183297 w 1740828"/>
                  <a:gd name="connsiteY2" fmla="*/ 67921 h 2323931"/>
                  <a:gd name="connsiteX3" fmla="*/ 175745 w 1740828"/>
                  <a:gd name="connsiteY3" fmla="*/ 74152 h 2323931"/>
                  <a:gd name="connsiteX4" fmla="*/ 162710 w 1740828"/>
                  <a:gd name="connsiteY4" fmla="*/ 82142 h 2323931"/>
                  <a:gd name="connsiteX5" fmla="*/ 134918 w 1740828"/>
                  <a:gd name="connsiteY5" fmla="*/ 107837 h 2323931"/>
                  <a:gd name="connsiteX6" fmla="*/ 124439 w 1740828"/>
                  <a:gd name="connsiteY6" fmla="*/ 116483 h 2323931"/>
                  <a:gd name="connsiteX7" fmla="*/ 120813 w 1740828"/>
                  <a:gd name="connsiteY7" fmla="*/ 120878 h 2323931"/>
                  <a:gd name="connsiteX8" fmla="*/ 105315 w 1740828"/>
                  <a:gd name="connsiteY8" fmla="*/ 135206 h 2323931"/>
                  <a:gd name="connsiteX9" fmla="*/ 80111 w 1740828"/>
                  <a:gd name="connsiteY9" fmla="*/ 170209 h 2323931"/>
                  <a:gd name="connsiteX10" fmla="*/ 75876 w 1740828"/>
                  <a:gd name="connsiteY10" fmla="*/ 175342 h 2323931"/>
                  <a:gd name="connsiteX11" fmla="*/ 74226 w 1740828"/>
                  <a:gd name="connsiteY11" fmla="*/ 178382 h 2323931"/>
                  <a:gd name="connsiteX12" fmla="*/ 58243 w 1740828"/>
                  <a:gd name="connsiteY12" fmla="*/ 200578 h 2323931"/>
                  <a:gd name="connsiteX13" fmla="*/ 5885 w 1740828"/>
                  <a:gd name="connsiteY13" fmla="*/ 427107 h 2323931"/>
                  <a:gd name="connsiteX14" fmla="*/ 7955 w 1740828"/>
                  <a:gd name="connsiteY14" fmla="*/ 439443 h 2323931"/>
                  <a:gd name="connsiteX15" fmla="*/ 7955 w 1740828"/>
                  <a:gd name="connsiteY15" fmla="*/ 1856977 h 2323931"/>
                  <a:gd name="connsiteX16" fmla="*/ 990 w 1740828"/>
                  <a:gd name="connsiteY16" fmla="*/ 1898487 h 2323931"/>
                  <a:gd name="connsiteX17" fmla="*/ 53348 w 1740828"/>
                  <a:gd name="connsiteY17" fmla="*/ 2125015 h 2323931"/>
                  <a:gd name="connsiteX18" fmla="*/ 523164 w 1740828"/>
                  <a:gd name="connsiteY18" fmla="*/ 2303661 h 2323931"/>
                  <a:gd name="connsiteX19" fmla="*/ 547977 w 1740828"/>
                  <a:gd name="connsiteY19" fmla="*/ 2292487 h 2323931"/>
                  <a:gd name="connsiteX20" fmla="*/ 560458 w 1740828"/>
                  <a:gd name="connsiteY20" fmla="*/ 2288613 h 2323931"/>
                  <a:gd name="connsiteX21" fmla="*/ 579347 w 1740828"/>
                  <a:gd name="connsiteY21" fmla="*/ 2278360 h 2323931"/>
                  <a:gd name="connsiteX22" fmla="*/ 596616 w 1740828"/>
                  <a:gd name="connsiteY22" fmla="*/ 2270583 h 2323931"/>
                  <a:gd name="connsiteX23" fmla="*/ 1740828 w 1740828"/>
                  <a:gd name="connsiteY23" fmla="*/ 1609972 h 2323931"/>
                  <a:gd name="connsiteX24" fmla="*/ 1737359 w 1740828"/>
                  <a:gd name="connsiteY24" fmla="*/ 1605680 h 2323931"/>
                  <a:gd name="connsiteX25" fmla="*/ 1732050 w 1740828"/>
                  <a:gd name="connsiteY25" fmla="*/ 1609491 h 2323931"/>
                  <a:gd name="connsiteX26" fmla="*/ 1342902 w 1740828"/>
                  <a:gd name="connsiteY26" fmla="*/ 1662105 h 2323931"/>
                  <a:gd name="connsiteX27" fmla="*/ 970295 w 1740828"/>
                  <a:gd name="connsiteY27" fmla="*/ 1021793 h 2323931"/>
                  <a:gd name="connsiteX28" fmla="*/ 920519 w 1740828"/>
                  <a:gd name="connsiteY28" fmla="*/ 243001 h 2323931"/>
                  <a:gd name="connsiteX29" fmla="*/ 925878 w 1740828"/>
                  <a:gd name="connsiteY29" fmla="*/ 246430 h 2323931"/>
                  <a:gd name="connsiteX30" fmla="*/ 926624 w 1740828"/>
                  <a:gd name="connsiteY30" fmla="*/ 242715 h 2323931"/>
                  <a:gd name="connsiteX31" fmla="*/ 637662 w 1740828"/>
                  <a:gd name="connsiteY31" fmla="*/ 75882 h 2323931"/>
                  <a:gd name="connsiteX32" fmla="*/ 628013 w 1740828"/>
                  <a:gd name="connsiteY32" fmla="*/ 67921 h 2323931"/>
                  <a:gd name="connsiteX33" fmla="*/ 405655 w 1740828"/>
                  <a:gd name="connsiteY33" fmla="*/ 0 h 2323931"/>
                  <a:gd name="connsiteX34" fmla="*/ 378441 w 1740828"/>
                  <a:gd name="connsiteY34" fmla="*/ 2743 h 2323931"/>
                  <a:gd name="connsiteX35" fmla="*/ 374983 w 1740828"/>
                  <a:gd name="connsiteY35" fmla="*/ 2652 h 2323931"/>
                  <a:gd name="connsiteX36" fmla="*/ 368420 w 1740828"/>
                  <a:gd name="connsiteY36" fmla="*/ 3754 h 2323931"/>
                  <a:gd name="connsiteX37" fmla="*/ 325504 w 1740828"/>
                  <a:gd name="connsiteY37" fmla="*/ 8080 h 2323931"/>
                  <a:gd name="connsiteX38" fmla="*/ 305348 w 1740828"/>
                  <a:gd name="connsiteY38" fmla="*/ 14337 h 2323931"/>
                  <a:gd name="connsiteX39" fmla="*/ 299729 w 1740828"/>
                  <a:gd name="connsiteY39" fmla="*/ 15280 h 2323931"/>
                  <a:gd name="connsiteX40" fmla="*/ 287001 w 1740828"/>
                  <a:gd name="connsiteY40" fmla="*/ 20032 h 2323931"/>
                  <a:gd name="connsiteX41" fmla="*/ 250852 w 1740828"/>
                  <a:gd name="connsiteY41" fmla="*/ 31253 h 2323931"/>
                  <a:gd name="connsiteX42" fmla="*/ 237415 w 1740828"/>
                  <a:gd name="connsiteY42" fmla="*/ 38547 h 232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740828" h="2323931">
                    <a:moveTo>
                      <a:pt x="228243" y="41971"/>
                    </a:moveTo>
                    <a:lnTo>
                      <a:pt x="206112" y="55538"/>
                    </a:lnTo>
                    <a:lnTo>
                      <a:pt x="183297" y="67921"/>
                    </a:lnTo>
                    <a:lnTo>
                      <a:pt x="175745" y="74152"/>
                    </a:lnTo>
                    <a:lnTo>
                      <a:pt x="162710" y="82142"/>
                    </a:lnTo>
                    <a:lnTo>
                      <a:pt x="134918" y="107837"/>
                    </a:lnTo>
                    <a:lnTo>
                      <a:pt x="124439" y="116483"/>
                    </a:lnTo>
                    <a:lnTo>
                      <a:pt x="120813" y="120878"/>
                    </a:lnTo>
                    <a:lnTo>
                      <a:pt x="105315" y="135206"/>
                    </a:lnTo>
                    <a:lnTo>
                      <a:pt x="80111" y="170209"/>
                    </a:lnTo>
                    <a:lnTo>
                      <a:pt x="75876" y="175342"/>
                    </a:lnTo>
                    <a:lnTo>
                      <a:pt x="74226" y="178382"/>
                    </a:lnTo>
                    <a:lnTo>
                      <a:pt x="58243" y="200578"/>
                    </a:lnTo>
                    <a:cubicBezTo>
                      <a:pt x="17060" y="271910"/>
                      <a:pt x="485" y="350696"/>
                      <a:pt x="5885" y="427107"/>
                    </a:cubicBezTo>
                    <a:lnTo>
                      <a:pt x="7955" y="439443"/>
                    </a:lnTo>
                    <a:lnTo>
                      <a:pt x="7955" y="1856977"/>
                    </a:lnTo>
                    <a:lnTo>
                      <a:pt x="990" y="1898487"/>
                    </a:lnTo>
                    <a:cubicBezTo>
                      <a:pt x="-4410" y="1974897"/>
                      <a:pt x="12165" y="2053684"/>
                      <a:pt x="53348" y="2125015"/>
                    </a:cubicBezTo>
                    <a:cubicBezTo>
                      <a:pt x="149442" y="2291455"/>
                      <a:pt x="347676" y="2362158"/>
                      <a:pt x="523164" y="2303661"/>
                    </a:cubicBezTo>
                    <a:lnTo>
                      <a:pt x="547977" y="2292487"/>
                    </a:lnTo>
                    <a:lnTo>
                      <a:pt x="560458" y="2288613"/>
                    </a:lnTo>
                    <a:lnTo>
                      <a:pt x="579347" y="2278360"/>
                    </a:lnTo>
                    <a:lnTo>
                      <a:pt x="596616" y="2270583"/>
                    </a:lnTo>
                    <a:lnTo>
                      <a:pt x="1740828" y="1609972"/>
                    </a:lnTo>
                    <a:lnTo>
                      <a:pt x="1737359" y="1605680"/>
                    </a:lnTo>
                    <a:lnTo>
                      <a:pt x="1732050" y="1609491"/>
                    </a:lnTo>
                    <a:cubicBezTo>
                      <a:pt x="1618565" y="1675540"/>
                      <a:pt x="1479883" y="1698297"/>
                      <a:pt x="1342902" y="1662105"/>
                    </a:cubicBezTo>
                    <a:cubicBezTo>
                      <a:pt x="1068941" y="1589721"/>
                      <a:pt x="980164" y="1301059"/>
                      <a:pt x="970295" y="1021793"/>
                    </a:cubicBezTo>
                    <a:cubicBezTo>
                      <a:pt x="959894" y="808480"/>
                      <a:pt x="920509" y="453523"/>
                      <a:pt x="920519" y="243001"/>
                    </a:cubicBezTo>
                    <a:lnTo>
                      <a:pt x="925878" y="246430"/>
                    </a:lnTo>
                    <a:lnTo>
                      <a:pt x="926624" y="242715"/>
                    </a:lnTo>
                    <a:lnTo>
                      <a:pt x="637662" y="75882"/>
                    </a:lnTo>
                    <a:lnTo>
                      <a:pt x="628013" y="67921"/>
                    </a:lnTo>
                    <a:cubicBezTo>
                      <a:pt x="564540" y="25039"/>
                      <a:pt x="488021" y="0"/>
                      <a:pt x="405655" y="0"/>
                    </a:cubicBezTo>
                    <a:lnTo>
                      <a:pt x="378441" y="2743"/>
                    </a:lnTo>
                    <a:lnTo>
                      <a:pt x="374983" y="2652"/>
                    </a:lnTo>
                    <a:lnTo>
                      <a:pt x="368420" y="3754"/>
                    </a:lnTo>
                    <a:lnTo>
                      <a:pt x="325504" y="8080"/>
                    </a:lnTo>
                    <a:lnTo>
                      <a:pt x="305348" y="14337"/>
                    </a:lnTo>
                    <a:lnTo>
                      <a:pt x="299729" y="15280"/>
                    </a:lnTo>
                    <a:lnTo>
                      <a:pt x="287001" y="20032"/>
                    </a:lnTo>
                    <a:lnTo>
                      <a:pt x="250852" y="31253"/>
                    </a:lnTo>
                    <a:lnTo>
                      <a:pt x="237415" y="3854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4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9" name="泪滴形 11"/>
              <p:cNvSpPr/>
              <p:nvPr/>
            </p:nvSpPr>
            <p:spPr>
              <a:xfrm rot="18911993">
                <a:off x="812038" y="2918946"/>
                <a:ext cx="1222263" cy="1203392"/>
              </a:xfrm>
              <a:custGeom>
                <a:avLst/>
                <a:gdLst>
                  <a:gd name="connsiteX0" fmla="*/ 0 w 1026145"/>
                  <a:gd name="connsiteY0" fmla="*/ 513073 h 1026145"/>
                  <a:gd name="connsiteX1" fmla="*/ 513073 w 1026145"/>
                  <a:gd name="connsiteY1" fmla="*/ 0 h 1026145"/>
                  <a:gd name="connsiteX2" fmla="*/ 1026145 w 1026145"/>
                  <a:gd name="connsiteY2" fmla="*/ 0 h 1026145"/>
                  <a:gd name="connsiteX3" fmla="*/ 1026145 w 1026145"/>
                  <a:gd name="connsiteY3" fmla="*/ 513073 h 1026145"/>
                  <a:gd name="connsiteX4" fmla="*/ 513072 w 1026145"/>
                  <a:gd name="connsiteY4" fmla="*/ 1026146 h 1026145"/>
                  <a:gd name="connsiteX5" fmla="*/ -1 w 1026145"/>
                  <a:gd name="connsiteY5" fmla="*/ 513073 h 1026145"/>
                  <a:gd name="connsiteX6" fmla="*/ 0 w 1026145"/>
                  <a:gd name="connsiteY6" fmla="*/ 513073 h 1026145"/>
                  <a:gd name="connsiteX0-1" fmla="*/ 1 w 1283949"/>
                  <a:gd name="connsiteY0-2" fmla="*/ 751052 h 1264125"/>
                  <a:gd name="connsiteX1-3" fmla="*/ 513074 w 1283949"/>
                  <a:gd name="connsiteY1-4" fmla="*/ 237979 h 1264125"/>
                  <a:gd name="connsiteX2-5" fmla="*/ 1283949 w 1283949"/>
                  <a:gd name="connsiteY2-6" fmla="*/ 0 h 1264125"/>
                  <a:gd name="connsiteX3-7" fmla="*/ 1026146 w 1283949"/>
                  <a:gd name="connsiteY3-8" fmla="*/ 751052 h 1264125"/>
                  <a:gd name="connsiteX4-9" fmla="*/ 513073 w 1283949"/>
                  <a:gd name="connsiteY4-10" fmla="*/ 1264125 h 1264125"/>
                  <a:gd name="connsiteX5-11" fmla="*/ 0 w 1283949"/>
                  <a:gd name="connsiteY5-12" fmla="*/ 751052 h 1264125"/>
                  <a:gd name="connsiteX6-13" fmla="*/ 1 w 1283949"/>
                  <a:gd name="connsiteY6-14" fmla="*/ 751052 h 1264125"/>
                  <a:gd name="connsiteX0-15" fmla="*/ 1 w 1283949"/>
                  <a:gd name="connsiteY0-16" fmla="*/ 751052 h 1264125"/>
                  <a:gd name="connsiteX1-17" fmla="*/ 513074 w 1283949"/>
                  <a:gd name="connsiteY1-18" fmla="*/ 237979 h 1264125"/>
                  <a:gd name="connsiteX2-19" fmla="*/ 1283949 w 1283949"/>
                  <a:gd name="connsiteY2-20" fmla="*/ 0 h 1264125"/>
                  <a:gd name="connsiteX3-21" fmla="*/ 1026146 w 1283949"/>
                  <a:gd name="connsiteY3-22" fmla="*/ 751052 h 1264125"/>
                  <a:gd name="connsiteX4-23" fmla="*/ 513073 w 1283949"/>
                  <a:gd name="connsiteY4-24" fmla="*/ 1264125 h 1264125"/>
                  <a:gd name="connsiteX5-25" fmla="*/ 0 w 1283949"/>
                  <a:gd name="connsiteY5-26" fmla="*/ 751052 h 1264125"/>
                  <a:gd name="connsiteX6-27" fmla="*/ 1 w 1283949"/>
                  <a:gd name="connsiteY6-28" fmla="*/ 751052 h 1264125"/>
                  <a:gd name="connsiteX0-29" fmla="*/ 1 w 1283949"/>
                  <a:gd name="connsiteY0-30" fmla="*/ 751052 h 1264125"/>
                  <a:gd name="connsiteX1-31" fmla="*/ 513074 w 1283949"/>
                  <a:gd name="connsiteY1-32" fmla="*/ 237979 h 1264125"/>
                  <a:gd name="connsiteX2-33" fmla="*/ 1283949 w 1283949"/>
                  <a:gd name="connsiteY2-34" fmla="*/ 0 h 1264125"/>
                  <a:gd name="connsiteX3-35" fmla="*/ 1026146 w 1283949"/>
                  <a:gd name="connsiteY3-36" fmla="*/ 751052 h 1264125"/>
                  <a:gd name="connsiteX4-37" fmla="*/ 513073 w 1283949"/>
                  <a:gd name="connsiteY4-38" fmla="*/ 1264125 h 1264125"/>
                  <a:gd name="connsiteX5-39" fmla="*/ 0 w 1283949"/>
                  <a:gd name="connsiteY5-40" fmla="*/ 751052 h 1264125"/>
                  <a:gd name="connsiteX6-41" fmla="*/ 1 w 1283949"/>
                  <a:gd name="connsiteY6-42" fmla="*/ 751052 h 1264125"/>
                  <a:gd name="connsiteX0-43" fmla="*/ 1 w 1283949"/>
                  <a:gd name="connsiteY0-44" fmla="*/ 751052 h 1264125"/>
                  <a:gd name="connsiteX1-45" fmla="*/ 513074 w 1283949"/>
                  <a:gd name="connsiteY1-46" fmla="*/ 237979 h 1264125"/>
                  <a:gd name="connsiteX2-47" fmla="*/ 1283949 w 1283949"/>
                  <a:gd name="connsiteY2-48" fmla="*/ 0 h 1264125"/>
                  <a:gd name="connsiteX3-49" fmla="*/ 1026146 w 1283949"/>
                  <a:gd name="connsiteY3-50" fmla="*/ 751052 h 1264125"/>
                  <a:gd name="connsiteX4-51" fmla="*/ 513073 w 1283949"/>
                  <a:gd name="connsiteY4-52" fmla="*/ 1264125 h 1264125"/>
                  <a:gd name="connsiteX5-53" fmla="*/ 0 w 1283949"/>
                  <a:gd name="connsiteY5-54" fmla="*/ 751052 h 1264125"/>
                  <a:gd name="connsiteX6-55" fmla="*/ 1 w 1283949"/>
                  <a:gd name="connsiteY6-56" fmla="*/ 751052 h 1264125"/>
                  <a:gd name="connsiteX0-57" fmla="*/ 1 w 1283949"/>
                  <a:gd name="connsiteY0-58" fmla="*/ 751052 h 1264125"/>
                  <a:gd name="connsiteX1-59" fmla="*/ 513074 w 1283949"/>
                  <a:gd name="connsiteY1-60" fmla="*/ 237979 h 1264125"/>
                  <a:gd name="connsiteX2-61" fmla="*/ 1283949 w 1283949"/>
                  <a:gd name="connsiteY2-62" fmla="*/ 0 h 1264125"/>
                  <a:gd name="connsiteX3-63" fmla="*/ 1026146 w 1283949"/>
                  <a:gd name="connsiteY3-64" fmla="*/ 751052 h 1264125"/>
                  <a:gd name="connsiteX4-65" fmla="*/ 513073 w 1283949"/>
                  <a:gd name="connsiteY4-66" fmla="*/ 1264125 h 1264125"/>
                  <a:gd name="connsiteX5-67" fmla="*/ 0 w 1283949"/>
                  <a:gd name="connsiteY5-68" fmla="*/ 751052 h 1264125"/>
                  <a:gd name="connsiteX6-69" fmla="*/ 1 w 1283949"/>
                  <a:gd name="connsiteY6-70" fmla="*/ 751052 h 1264125"/>
                  <a:gd name="connsiteX0-71" fmla="*/ 1 w 1283949"/>
                  <a:gd name="connsiteY0-72" fmla="*/ 751052 h 1264125"/>
                  <a:gd name="connsiteX1-73" fmla="*/ 513074 w 1283949"/>
                  <a:gd name="connsiteY1-74" fmla="*/ 237979 h 1264125"/>
                  <a:gd name="connsiteX2-75" fmla="*/ 1283949 w 1283949"/>
                  <a:gd name="connsiteY2-76" fmla="*/ 0 h 1264125"/>
                  <a:gd name="connsiteX3-77" fmla="*/ 1026146 w 1283949"/>
                  <a:gd name="connsiteY3-78" fmla="*/ 751052 h 1264125"/>
                  <a:gd name="connsiteX4-79" fmla="*/ 513073 w 1283949"/>
                  <a:gd name="connsiteY4-80" fmla="*/ 1264125 h 1264125"/>
                  <a:gd name="connsiteX5-81" fmla="*/ 0 w 1283949"/>
                  <a:gd name="connsiteY5-82" fmla="*/ 751052 h 1264125"/>
                  <a:gd name="connsiteX6-83" fmla="*/ 1 w 1283949"/>
                  <a:gd name="connsiteY6-84" fmla="*/ 751052 h 1264125"/>
                  <a:gd name="connsiteX0-85" fmla="*/ 1 w 1283949"/>
                  <a:gd name="connsiteY0-86" fmla="*/ 751052 h 1264125"/>
                  <a:gd name="connsiteX1-87" fmla="*/ 513074 w 1283949"/>
                  <a:gd name="connsiteY1-88" fmla="*/ 237979 h 1264125"/>
                  <a:gd name="connsiteX2-89" fmla="*/ 1283949 w 1283949"/>
                  <a:gd name="connsiteY2-90" fmla="*/ 0 h 1264125"/>
                  <a:gd name="connsiteX3-91" fmla="*/ 1026146 w 1283949"/>
                  <a:gd name="connsiteY3-92" fmla="*/ 751052 h 1264125"/>
                  <a:gd name="connsiteX4-93" fmla="*/ 513073 w 1283949"/>
                  <a:gd name="connsiteY4-94" fmla="*/ 1264125 h 1264125"/>
                  <a:gd name="connsiteX5-95" fmla="*/ 0 w 1283949"/>
                  <a:gd name="connsiteY5-96" fmla="*/ 751052 h 1264125"/>
                  <a:gd name="connsiteX6-97" fmla="*/ 1 w 1283949"/>
                  <a:gd name="connsiteY6-98" fmla="*/ 751052 h 1264125"/>
                  <a:gd name="connsiteX0-99" fmla="*/ 1 w 1283949"/>
                  <a:gd name="connsiteY0-100" fmla="*/ 751052 h 1264125"/>
                  <a:gd name="connsiteX1-101" fmla="*/ 513074 w 1283949"/>
                  <a:gd name="connsiteY1-102" fmla="*/ 237979 h 1264125"/>
                  <a:gd name="connsiteX2-103" fmla="*/ 1283949 w 1283949"/>
                  <a:gd name="connsiteY2-104" fmla="*/ 0 h 1264125"/>
                  <a:gd name="connsiteX3-105" fmla="*/ 1026146 w 1283949"/>
                  <a:gd name="connsiteY3-106" fmla="*/ 751052 h 1264125"/>
                  <a:gd name="connsiteX4-107" fmla="*/ 513073 w 1283949"/>
                  <a:gd name="connsiteY4-108" fmla="*/ 1264125 h 1264125"/>
                  <a:gd name="connsiteX5-109" fmla="*/ 0 w 1283949"/>
                  <a:gd name="connsiteY5-110" fmla="*/ 751052 h 1264125"/>
                  <a:gd name="connsiteX6-111" fmla="*/ 1 w 1283949"/>
                  <a:gd name="connsiteY6-112" fmla="*/ 751052 h 1264125"/>
                  <a:gd name="connsiteX0-113" fmla="*/ 1 w 1283949"/>
                  <a:gd name="connsiteY0-114" fmla="*/ 751052 h 1264125"/>
                  <a:gd name="connsiteX1-115" fmla="*/ 513074 w 1283949"/>
                  <a:gd name="connsiteY1-116" fmla="*/ 237979 h 1264125"/>
                  <a:gd name="connsiteX2-117" fmla="*/ 1283949 w 1283949"/>
                  <a:gd name="connsiteY2-118" fmla="*/ 0 h 1264125"/>
                  <a:gd name="connsiteX3-119" fmla="*/ 1026146 w 1283949"/>
                  <a:gd name="connsiteY3-120" fmla="*/ 751052 h 1264125"/>
                  <a:gd name="connsiteX4-121" fmla="*/ 513073 w 1283949"/>
                  <a:gd name="connsiteY4-122" fmla="*/ 1264125 h 1264125"/>
                  <a:gd name="connsiteX5-123" fmla="*/ 0 w 1283949"/>
                  <a:gd name="connsiteY5-124" fmla="*/ 751052 h 1264125"/>
                  <a:gd name="connsiteX6-125" fmla="*/ 1 w 1283949"/>
                  <a:gd name="connsiteY6-126" fmla="*/ 751052 h 1264125"/>
                  <a:gd name="connsiteX0-127" fmla="*/ 1 w 1283949"/>
                  <a:gd name="connsiteY0-128" fmla="*/ 751052 h 1264125"/>
                  <a:gd name="connsiteX1-129" fmla="*/ 513074 w 1283949"/>
                  <a:gd name="connsiteY1-130" fmla="*/ 237979 h 1264125"/>
                  <a:gd name="connsiteX2-131" fmla="*/ 1283949 w 1283949"/>
                  <a:gd name="connsiteY2-132" fmla="*/ 0 h 1264125"/>
                  <a:gd name="connsiteX3-133" fmla="*/ 1026146 w 1283949"/>
                  <a:gd name="connsiteY3-134" fmla="*/ 751052 h 1264125"/>
                  <a:gd name="connsiteX4-135" fmla="*/ 513073 w 1283949"/>
                  <a:gd name="connsiteY4-136" fmla="*/ 1264125 h 1264125"/>
                  <a:gd name="connsiteX5-137" fmla="*/ 0 w 1283949"/>
                  <a:gd name="connsiteY5-138" fmla="*/ 751052 h 1264125"/>
                  <a:gd name="connsiteX6-139" fmla="*/ 1 w 1283949"/>
                  <a:gd name="connsiteY6-140" fmla="*/ 751052 h 1264125"/>
                  <a:gd name="connsiteX0-141" fmla="*/ 1 w 1283949"/>
                  <a:gd name="connsiteY0-142" fmla="*/ 751052 h 1264125"/>
                  <a:gd name="connsiteX1-143" fmla="*/ 513074 w 1283949"/>
                  <a:gd name="connsiteY1-144" fmla="*/ 237979 h 1264125"/>
                  <a:gd name="connsiteX2-145" fmla="*/ 1283949 w 1283949"/>
                  <a:gd name="connsiteY2-146" fmla="*/ 0 h 1264125"/>
                  <a:gd name="connsiteX3-147" fmla="*/ 1026146 w 1283949"/>
                  <a:gd name="connsiteY3-148" fmla="*/ 751052 h 1264125"/>
                  <a:gd name="connsiteX4-149" fmla="*/ 513073 w 1283949"/>
                  <a:gd name="connsiteY4-150" fmla="*/ 1264125 h 1264125"/>
                  <a:gd name="connsiteX5-151" fmla="*/ 0 w 1283949"/>
                  <a:gd name="connsiteY5-152" fmla="*/ 751052 h 1264125"/>
                  <a:gd name="connsiteX6-153" fmla="*/ 1 w 1283949"/>
                  <a:gd name="connsiteY6-154" fmla="*/ 751052 h 1264125"/>
                  <a:gd name="connsiteX0-155" fmla="*/ 1 w 1283949"/>
                  <a:gd name="connsiteY0-156" fmla="*/ 751052 h 1264125"/>
                  <a:gd name="connsiteX1-157" fmla="*/ 513074 w 1283949"/>
                  <a:gd name="connsiteY1-158" fmla="*/ 237979 h 1264125"/>
                  <a:gd name="connsiteX2-159" fmla="*/ 1283949 w 1283949"/>
                  <a:gd name="connsiteY2-160" fmla="*/ 0 h 1264125"/>
                  <a:gd name="connsiteX3-161" fmla="*/ 1026146 w 1283949"/>
                  <a:gd name="connsiteY3-162" fmla="*/ 751052 h 1264125"/>
                  <a:gd name="connsiteX4-163" fmla="*/ 513073 w 1283949"/>
                  <a:gd name="connsiteY4-164" fmla="*/ 1264125 h 1264125"/>
                  <a:gd name="connsiteX5-165" fmla="*/ 0 w 1283949"/>
                  <a:gd name="connsiteY5-166" fmla="*/ 751052 h 1264125"/>
                  <a:gd name="connsiteX6-167" fmla="*/ 1 w 1283949"/>
                  <a:gd name="connsiteY6-168" fmla="*/ 751052 h 1264125"/>
                  <a:gd name="connsiteX0-169" fmla="*/ 1 w 1283949"/>
                  <a:gd name="connsiteY0-170" fmla="*/ 751052 h 1264125"/>
                  <a:gd name="connsiteX1-171" fmla="*/ 513074 w 1283949"/>
                  <a:gd name="connsiteY1-172" fmla="*/ 237979 h 1264125"/>
                  <a:gd name="connsiteX2-173" fmla="*/ 1283949 w 1283949"/>
                  <a:gd name="connsiteY2-174" fmla="*/ 0 h 1264125"/>
                  <a:gd name="connsiteX3-175" fmla="*/ 1026146 w 1283949"/>
                  <a:gd name="connsiteY3-176" fmla="*/ 751052 h 1264125"/>
                  <a:gd name="connsiteX4-177" fmla="*/ 513073 w 1283949"/>
                  <a:gd name="connsiteY4-178" fmla="*/ 1264125 h 1264125"/>
                  <a:gd name="connsiteX5-179" fmla="*/ 0 w 1283949"/>
                  <a:gd name="connsiteY5-180" fmla="*/ 751052 h 1264125"/>
                  <a:gd name="connsiteX6-181" fmla="*/ 1 w 1283949"/>
                  <a:gd name="connsiteY6-182" fmla="*/ 751052 h 1264125"/>
                  <a:gd name="connsiteX0-183" fmla="*/ 1 w 1283949"/>
                  <a:gd name="connsiteY0-184" fmla="*/ 751052 h 1264125"/>
                  <a:gd name="connsiteX1-185" fmla="*/ 513074 w 1283949"/>
                  <a:gd name="connsiteY1-186" fmla="*/ 237979 h 1264125"/>
                  <a:gd name="connsiteX2-187" fmla="*/ 1283949 w 1283949"/>
                  <a:gd name="connsiteY2-188" fmla="*/ 0 h 1264125"/>
                  <a:gd name="connsiteX3-189" fmla="*/ 1036884 w 1283949"/>
                  <a:gd name="connsiteY3-190" fmla="*/ 740238 h 1264125"/>
                  <a:gd name="connsiteX4-191" fmla="*/ 513073 w 1283949"/>
                  <a:gd name="connsiteY4-192" fmla="*/ 1264125 h 1264125"/>
                  <a:gd name="connsiteX5-193" fmla="*/ 0 w 1283949"/>
                  <a:gd name="connsiteY5-194" fmla="*/ 751052 h 1264125"/>
                  <a:gd name="connsiteX6-195" fmla="*/ 1 w 1283949"/>
                  <a:gd name="connsiteY6-196" fmla="*/ 751052 h 12641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83949" h="1264125">
                    <a:moveTo>
                      <a:pt x="1" y="751052"/>
                    </a:moveTo>
                    <a:cubicBezTo>
                      <a:pt x="1" y="467690"/>
                      <a:pt x="181500" y="318970"/>
                      <a:pt x="513074" y="237979"/>
                    </a:cubicBezTo>
                    <a:cubicBezTo>
                      <a:pt x="807767" y="163910"/>
                      <a:pt x="1026991" y="79326"/>
                      <a:pt x="1283949" y="0"/>
                    </a:cubicBezTo>
                    <a:cubicBezTo>
                      <a:pt x="1230181" y="203540"/>
                      <a:pt x="1101430" y="536659"/>
                      <a:pt x="1036884" y="740238"/>
                    </a:cubicBezTo>
                    <a:cubicBezTo>
                      <a:pt x="956005" y="1007718"/>
                      <a:pt x="796435" y="1264125"/>
                      <a:pt x="513073" y="1264125"/>
                    </a:cubicBezTo>
                    <a:cubicBezTo>
                      <a:pt x="229711" y="1264125"/>
                      <a:pt x="0" y="1034414"/>
                      <a:pt x="0" y="751052"/>
                    </a:cubicBezTo>
                    <a:lnTo>
                      <a:pt x="1" y="751052"/>
                    </a:ln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4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7255346" y="2533650"/>
              <a:ext cx="302006" cy="412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23475" y="4428783"/>
            <a:ext cx="2283325" cy="991237"/>
            <a:chOff x="11884" y="3191"/>
            <a:chExt cx="1639" cy="1561"/>
          </a:xfrm>
        </p:grpSpPr>
        <p:sp>
          <p:nvSpPr>
            <p:cNvPr id="45" name="文本框 44"/>
            <p:cNvSpPr txBox="1"/>
            <p:nvPr/>
          </p:nvSpPr>
          <p:spPr>
            <a:xfrm>
              <a:off x="11884" y="3744"/>
              <a:ext cx="1638" cy="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 </a:t>
              </a:r>
              <a:r>
                <a:rPr lang="zh-CN" altLang="en-US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 </a:t>
              </a:r>
            </a:p>
          </p:txBody>
        </p:sp>
        <p:sp>
          <p:nvSpPr>
            <p:cNvPr id="46" name="TextBox 76"/>
            <p:cNvSpPr txBox="1"/>
            <p:nvPr/>
          </p:nvSpPr>
          <p:spPr>
            <a:xfrm>
              <a:off x="11884" y="3191"/>
              <a:ext cx="1639" cy="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76371" y="4428783"/>
            <a:ext cx="2283325" cy="991237"/>
            <a:chOff x="11884" y="3191"/>
            <a:chExt cx="1639" cy="1561"/>
          </a:xfrm>
        </p:grpSpPr>
        <p:sp>
          <p:nvSpPr>
            <p:cNvPr id="48" name="文本框 47"/>
            <p:cNvSpPr txBox="1"/>
            <p:nvPr/>
          </p:nvSpPr>
          <p:spPr>
            <a:xfrm>
              <a:off x="11884" y="3744"/>
              <a:ext cx="1638" cy="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 </a:t>
              </a:r>
              <a:r>
                <a:rPr lang="zh-CN" altLang="en-US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 </a:t>
              </a:r>
            </a:p>
          </p:txBody>
        </p:sp>
        <p:sp>
          <p:nvSpPr>
            <p:cNvPr id="49" name="TextBox 76"/>
            <p:cNvSpPr txBox="1"/>
            <p:nvPr/>
          </p:nvSpPr>
          <p:spPr>
            <a:xfrm>
              <a:off x="11884" y="3191"/>
              <a:ext cx="1639" cy="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42678" y="4422417"/>
            <a:ext cx="2283325" cy="991237"/>
            <a:chOff x="11884" y="3191"/>
            <a:chExt cx="1639" cy="1561"/>
          </a:xfrm>
        </p:grpSpPr>
        <p:sp>
          <p:nvSpPr>
            <p:cNvPr id="51" name="文本框 50"/>
            <p:cNvSpPr txBox="1"/>
            <p:nvPr/>
          </p:nvSpPr>
          <p:spPr>
            <a:xfrm>
              <a:off x="11884" y="3744"/>
              <a:ext cx="1638" cy="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 </a:t>
              </a:r>
              <a:r>
                <a:rPr lang="zh-CN" altLang="en-US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 </a:t>
              </a:r>
            </a:p>
          </p:txBody>
        </p:sp>
        <p:sp>
          <p:nvSpPr>
            <p:cNvPr id="52" name="TextBox 76"/>
            <p:cNvSpPr txBox="1"/>
            <p:nvPr/>
          </p:nvSpPr>
          <p:spPr>
            <a:xfrm>
              <a:off x="11884" y="3191"/>
              <a:ext cx="1639" cy="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295574" y="4422417"/>
            <a:ext cx="2283325" cy="991237"/>
            <a:chOff x="11884" y="3191"/>
            <a:chExt cx="1639" cy="1561"/>
          </a:xfrm>
        </p:grpSpPr>
        <p:sp>
          <p:nvSpPr>
            <p:cNvPr id="54" name="文本框 53"/>
            <p:cNvSpPr txBox="1"/>
            <p:nvPr/>
          </p:nvSpPr>
          <p:spPr>
            <a:xfrm>
              <a:off x="11884" y="3744"/>
              <a:ext cx="1638" cy="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 </a:t>
              </a:r>
              <a:r>
                <a:rPr lang="zh-CN" altLang="en-US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输入替换内容</a:t>
              </a:r>
              <a:r>
                <a:rPr lang="en-US" altLang="zh-CN" sz="1335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58pic.com </a:t>
              </a:r>
            </a:p>
          </p:txBody>
        </p:sp>
        <p:sp>
          <p:nvSpPr>
            <p:cNvPr id="55" name="TextBox 76"/>
            <p:cNvSpPr txBox="1"/>
            <p:nvPr/>
          </p:nvSpPr>
          <p:spPr>
            <a:xfrm>
              <a:off x="11884" y="3191"/>
              <a:ext cx="1639" cy="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小标题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5460" y="614045"/>
            <a:ext cx="11280140" cy="591947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63575" y="483235"/>
            <a:ext cx="479332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3.6.2 </a:t>
            </a:r>
            <a:r>
              <a:rPr lang="zh-CN" altLang="en-US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功能</a:t>
            </a:r>
            <a:r>
              <a:rPr lang="en-US" altLang="zh-CN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-Sign In </a:t>
            </a:r>
            <a:r>
              <a:rPr lang="zh-CN" altLang="en-US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登录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3575" y="2360930"/>
            <a:ext cx="22212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1)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验证登录；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2)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记住密码；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localStorage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3) </a:t>
            </a:r>
            <a:r>
              <a:rPr lang="zh-CN" altLang="en-US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修改密码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（详见下页）；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</a:p>
          <a:p>
            <a:pPr>
              <a:lnSpc>
                <a:spcPct val="150000"/>
              </a:lnSpc>
            </a:pP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35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6" name="矩形 22"/>
          <p:cNvSpPr>
            <a:spLocks noChangeArrowheads="1"/>
          </p:cNvSpPr>
          <p:nvPr/>
        </p:nvSpPr>
        <p:spPr bwMode="auto">
          <a:xfrm>
            <a:off x="6516558" y="2355380"/>
            <a:ext cx="5673561" cy="3016250"/>
          </a:xfrm>
          <a:prstGeom prst="rect">
            <a:avLst/>
          </a:prstGeom>
          <a:solidFill>
            <a:schemeClr val="bg1">
              <a:lumMod val="95000"/>
              <a:alpha val="29803"/>
            </a:schemeClr>
          </a:solidFill>
          <a:ln>
            <a:noFill/>
          </a:ln>
        </p:spPr>
        <p:txBody>
          <a:bodyPr lIns="121882" tIns="60941" rIns="121882" bIns="60941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2400" dirty="0">
              <a:solidFill>
                <a:prstClr val="black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14"/>
          <p:cNvGrpSpPr/>
          <p:nvPr/>
        </p:nvGrpSpPr>
        <p:grpSpPr bwMode="auto">
          <a:xfrm>
            <a:off x="2599818" y="3007843"/>
            <a:ext cx="280900" cy="442913"/>
            <a:chOff x="0" y="0"/>
            <a:chExt cx="474034" cy="743490"/>
          </a:xfrm>
          <a:solidFill>
            <a:schemeClr val="accent1"/>
          </a:solidFill>
        </p:grpSpPr>
        <p:grpSp>
          <p:nvGrpSpPr>
            <p:cNvPr id="4" name="组合 15"/>
            <p:cNvGrpSpPr/>
            <p:nvPr/>
          </p:nvGrpSpPr>
          <p:grpSpPr bwMode="auto">
            <a:xfrm>
              <a:off x="0" y="0"/>
              <a:ext cx="474034" cy="743490"/>
              <a:chOff x="0" y="0"/>
              <a:chExt cx="474034" cy="743490"/>
            </a:xfrm>
            <a:grpFill/>
          </p:grpSpPr>
          <p:sp>
            <p:nvSpPr>
              <p:cNvPr id="32783" name="同心圆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4034" cy="474034"/>
              </a:xfrm>
              <a:custGeom>
                <a:avLst/>
                <a:gdLst>
                  <a:gd name="T0" fmla="*/ 5201579 w 21600"/>
                  <a:gd name="T1" fmla="*/ 0 h 21600"/>
                  <a:gd name="T2" fmla="*/ 1523383 w 21600"/>
                  <a:gd name="T3" fmla="*/ 1523383 h 21600"/>
                  <a:gd name="T4" fmla="*/ 0 w 21600"/>
                  <a:gd name="T5" fmla="*/ 5201579 h 21600"/>
                  <a:gd name="T6" fmla="*/ 1523383 w 21600"/>
                  <a:gd name="T7" fmla="*/ 8879776 h 21600"/>
                  <a:gd name="T8" fmla="*/ 5201579 w 21600"/>
                  <a:gd name="T9" fmla="*/ 10403159 h 21600"/>
                  <a:gd name="T10" fmla="*/ 8879776 w 21600"/>
                  <a:gd name="T11" fmla="*/ 8879776 h 21600"/>
                  <a:gd name="T12" fmla="*/ 10403159 w 21600"/>
                  <a:gd name="T13" fmla="*/ 5201579 h 21600"/>
                  <a:gd name="T14" fmla="*/ 8879776 w 21600"/>
                  <a:gd name="T15" fmla="*/ 1523383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pPr fontAlgn="base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784" name="等腰三角形 18"/>
              <p:cNvSpPr>
                <a:spLocks noChangeArrowheads="1"/>
              </p:cNvSpPr>
              <p:nvPr/>
            </p:nvSpPr>
            <p:spPr bwMode="auto">
              <a:xfrm rot="10800000">
                <a:off x="28216" y="351576"/>
                <a:ext cx="417601" cy="391914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方正兰亭黑_GBK" panose="02000000000000000000" pitchFamily="2" charset="-122"/>
                    <a:ea typeface="方正兰亭黑_GBK" panose="02000000000000000000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fontAlgn="base" hangingPunct="1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zh-CN" sz="2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2782" name="椭圆 16"/>
            <p:cNvSpPr>
              <a:spLocks noChangeArrowheads="1"/>
            </p:cNvSpPr>
            <p:nvPr/>
          </p:nvSpPr>
          <p:spPr bwMode="auto">
            <a:xfrm>
              <a:off x="165009" y="165009"/>
              <a:ext cx="144016" cy="1440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3" name="TextBox 15"/>
          <p:cNvSpPr txBox="1"/>
          <p:nvPr/>
        </p:nvSpPr>
        <p:spPr>
          <a:xfrm>
            <a:off x="6742515" y="3106142"/>
            <a:ext cx="3778872" cy="349113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14" name="TextBox 16"/>
          <p:cNvSpPr txBox="1"/>
          <p:nvPr/>
        </p:nvSpPr>
        <p:spPr>
          <a:xfrm>
            <a:off x="6750200" y="2764916"/>
            <a:ext cx="1609011" cy="407526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44995" y="4391060"/>
            <a:ext cx="3778872" cy="349113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33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58pic.com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52680" y="4049834"/>
            <a:ext cx="1609011" cy="407526"/>
          </a:xfrm>
          <a:prstGeom prst="rect">
            <a:avLst/>
          </a:prstGeom>
          <a:noFill/>
        </p:spPr>
        <p:txBody>
          <a:bodyPr wrap="square" lIns="94085" tIns="47043" rIns="94085" bIns="47043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3240" y="321310"/>
            <a:ext cx="11159490" cy="5683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9480" y="1392555"/>
            <a:ext cx="177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修改密码：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9480" y="2119630"/>
            <a:ext cx="28702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非空（空状态提示）；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校验</a:t>
            </a:r>
            <a:r>
              <a:rPr lang="en-US" altLang="zh-CN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Email</a:t>
            </a:r>
            <a:r>
              <a:rPr lang="zh-CN" altLang="en-US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和</a:t>
            </a:r>
            <a:r>
              <a:rPr lang="en-US" altLang="zh-CN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Old pwd</a:t>
            </a:r>
            <a:r>
              <a:rPr lang="zh-CN" altLang="en-US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是否填写正确；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两次密码必须一致；</a:t>
            </a:r>
            <a:endParaRPr lang="zh-CN" altLang="en-US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返回</a:t>
            </a:r>
            <a:r>
              <a:rPr lang="en-US" altLang="zh-CN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Sign In</a:t>
            </a:r>
            <a:r>
              <a:rPr lang="zh-CN" altLang="en-US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页自动填充；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57705" y="4740275"/>
            <a:ext cx="4205605" cy="15982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08470" y="4928870"/>
            <a:ext cx="4282440" cy="128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4706655" y="2024846"/>
            <a:ext cx="2727325" cy="2611215"/>
            <a:chOff x="3529991" y="1518634"/>
            <a:chExt cx="2045494" cy="1958411"/>
          </a:xfrm>
        </p:grpSpPr>
        <p:grpSp>
          <p:nvGrpSpPr>
            <p:cNvPr id="4" name="Group 32"/>
            <p:cNvGrpSpPr/>
            <p:nvPr/>
          </p:nvGrpSpPr>
          <p:grpSpPr>
            <a:xfrm>
              <a:off x="4018626" y="2765863"/>
              <a:ext cx="1080803" cy="711182"/>
              <a:chOff x="3851913" y="3203753"/>
              <a:chExt cx="1441071" cy="948243"/>
            </a:xfrm>
          </p:grpSpPr>
          <p:sp>
            <p:nvSpPr>
              <p:cNvPr id="46" name="Rectangle 7"/>
              <p:cNvSpPr/>
              <p:nvPr/>
            </p:nvSpPr>
            <p:spPr bwMode="auto">
              <a:xfrm>
                <a:off x="4129290" y="3433395"/>
                <a:ext cx="859224" cy="7186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7" name="Freeform: Shape 8"/>
              <p:cNvSpPr/>
              <p:nvPr/>
            </p:nvSpPr>
            <p:spPr bwMode="auto">
              <a:xfrm>
                <a:off x="4988514" y="3433395"/>
                <a:ext cx="304470" cy="718601"/>
              </a:xfrm>
              <a:custGeom>
                <a:avLst/>
                <a:gdLst>
                  <a:gd name="T0" fmla="*/ 0 w 236"/>
                  <a:gd name="T1" fmla="*/ 0 h 557"/>
                  <a:gd name="T2" fmla="*/ 0 w 236"/>
                  <a:gd name="T3" fmla="*/ 557 h 557"/>
                  <a:gd name="T4" fmla="*/ 236 w 236"/>
                  <a:gd name="T5" fmla="*/ 297 h 557"/>
                  <a:gd name="T6" fmla="*/ 0 w 236"/>
                  <a:gd name="T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6" h="557">
                    <a:moveTo>
                      <a:pt x="0" y="0"/>
                    </a:moveTo>
                    <a:lnTo>
                      <a:pt x="0" y="557"/>
                    </a:lnTo>
                    <a:lnTo>
                      <a:pt x="236" y="2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8" name="Freeform: Shape 9"/>
              <p:cNvSpPr/>
              <p:nvPr/>
            </p:nvSpPr>
            <p:spPr bwMode="auto">
              <a:xfrm>
                <a:off x="3851913" y="3433395"/>
                <a:ext cx="277377" cy="718601"/>
              </a:xfrm>
              <a:custGeom>
                <a:avLst/>
                <a:gdLst>
                  <a:gd name="T0" fmla="*/ 215 w 215"/>
                  <a:gd name="T1" fmla="*/ 0 h 557"/>
                  <a:gd name="T2" fmla="*/ 215 w 215"/>
                  <a:gd name="T3" fmla="*/ 557 h 557"/>
                  <a:gd name="T4" fmla="*/ 0 w 215"/>
                  <a:gd name="T5" fmla="*/ 312 h 557"/>
                  <a:gd name="T6" fmla="*/ 215 w 215"/>
                  <a:gd name="T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557">
                    <a:moveTo>
                      <a:pt x="215" y="0"/>
                    </a:moveTo>
                    <a:lnTo>
                      <a:pt x="215" y="557"/>
                    </a:lnTo>
                    <a:lnTo>
                      <a:pt x="0" y="312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9" name="Freeform: Shape 10"/>
              <p:cNvSpPr/>
              <p:nvPr/>
            </p:nvSpPr>
            <p:spPr bwMode="auto">
              <a:xfrm>
                <a:off x="4129290" y="3203753"/>
                <a:ext cx="859224" cy="229643"/>
              </a:xfrm>
              <a:custGeom>
                <a:avLst/>
                <a:gdLst>
                  <a:gd name="T0" fmla="*/ 0 w 666"/>
                  <a:gd name="T1" fmla="*/ 178 h 178"/>
                  <a:gd name="T2" fmla="*/ 329 w 666"/>
                  <a:gd name="T3" fmla="*/ 0 h 178"/>
                  <a:gd name="T4" fmla="*/ 666 w 666"/>
                  <a:gd name="T5" fmla="*/ 178 h 178"/>
                  <a:gd name="T6" fmla="*/ 0 w 666"/>
                  <a:gd name="T7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6" h="178">
                    <a:moveTo>
                      <a:pt x="0" y="178"/>
                    </a:moveTo>
                    <a:lnTo>
                      <a:pt x="329" y="0"/>
                    </a:lnTo>
                    <a:lnTo>
                      <a:pt x="666" y="178"/>
                    </a:lnTo>
                    <a:lnTo>
                      <a:pt x="0" y="178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31"/>
            <p:cNvGrpSpPr/>
            <p:nvPr/>
          </p:nvGrpSpPr>
          <p:grpSpPr>
            <a:xfrm>
              <a:off x="4802377" y="2221108"/>
              <a:ext cx="773108" cy="1004363"/>
              <a:chOff x="4896916" y="2477412"/>
              <a:chExt cx="1030810" cy="1339151"/>
            </a:xfrm>
          </p:grpSpPr>
          <p:sp>
            <p:nvSpPr>
              <p:cNvPr id="42" name="Freeform: Shape 11"/>
              <p:cNvSpPr/>
              <p:nvPr/>
            </p:nvSpPr>
            <p:spPr bwMode="auto">
              <a:xfrm>
                <a:off x="4988514" y="3433395"/>
                <a:ext cx="681187" cy="383168"/>
              </a:xfrm>
              <a:custGeom>
                <a:avLst/>
                <a:gdLst>
                  <a:gd name="T0" fmla="*/ 0 w 528"/>
                  <a:gd name="T1" fmla="*/ 0 h 297"/>
                  <a:gd name="T2" fmla="*/ 528 w 528"/>
                  <a:gd name="T3" fmla="*/ 168 h 297"/>
                  <a:gd name="T4" fmla="*/ 236 w 528"/>
                  <a:gd name="T5" fmla="*/ 297 h 297"/>
                  <a:gd name="T6" fmla="*/ 0 w 528"/>
                  <a:gd name="T7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8" h="297">
                    <a:moveTo>
                      <a:pt x="0" y="0"/>
                    </a:moveTo>
                    <a:lnTo>
                      <a:pt x="528" y="168"/>
                    </a:lnTo>
                    <a:lnTo>
                      <a:pt x="236" y="2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3" name="Freeform: Shape 12"/>
              <p:cNvSpPr/>
              <p:nvPr/>
            </p:nvSpPr>
            <p:spPr bwMode="auto">
              <a:xfrm>
                <a:off x="4988514" y="2621906"/>
                <a:ext cx="939212" cy="1028231"/>
              </a:xfrm>
              <a:custGeom>
                <a:avLst/>
                <a:gdLst>
                  <a:gd name="T0" fmla="*/ 528 w 728"/>
                  <a:gd name="T1" fmla="*/ 797 h 797"/>
                  <a:gd name="T2" fmla="*/ 0 w 728"/>
                  <a:gd name="T3" fmla="*/ 629 h 797"/>
                  <a:gd name="T4" fmla="*/ 199 w 728"/>
                  <a:gd name="T5" fmla="*/ 0 h 797"/>
                  <a:gd name="T6" fmla="*/ 728 w 728"/>
                  <a:gd name="T7" fmla="*/ 168 h 797"/>
                  <a:gd name="T8" fmla="*/ 528 w 728"/>
                  <a:gd name="T9" fmla="*/ 797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8" h="797">
                    <a:moveTo>
                      <a:pt x="528" y="797"/>
                    </a:moveTo>
                    <a:lnTo>
                      <a:pt x="0" y="629"/>
                    </a:lnTo>
                    <a:lnTo>
                      <a:pt x="199" y="0"/>
                    </a:lnTo>
                    <a:lnTo>
                      <a:pt x="728" y="168"/>
                    </a:lnTo>
                    <a:lnTo>
                      <a:pt x="528" y="79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4" name="Freeform: Shape 13"/>
              <p:cNvSpPr/>
              <p:nvPr/>
            </p:nvSpPr>
            <p:spPr bwMode="auto">
              <a:xfrm>
                <a:off x="4896916" y="2621906"/>
                <a:ext cx="348334" cy="811490"/>
              </a:xfrm>
              <a:custGeom>
                <a:avLst/>
                <a:gdLst>
                  <a:gd name="T0" fmla="*/ 270 w 270"/>
                  <a:gd name="T1" fmla="*/ 0 h 629"/>
                  <a:gd name="T2" fmla="*/ 71 w 270"/>
                  <a:gd name="T3" fmla="*/ 629 h 629"/>
                  <a:gd name="T4" fmla="*/ 0 w 270"/>
                  <a:gd name="T5" fmla="*/ 256 h 629"/>
                  <a:gd name="T6" fmla="*/ 270 w 270"/>
                  <a:gd name="T7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0" h="629">
                    <a:moveTo>
                      <a:pt x="270" y="0"/>
                    </a:moveTo>
                    <a:lnTo>
                      <a:pt x="71" y="629"/>
                    </a:lnTo>
                    <a:lnTo>
                      <a:pt x="0" y="256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5" name="Freeform: Shape 14"/>
              <p:cNvSpPr/>
              <p:nvPr/>
            </p:nvSpPr>
            <p:spPr bwMode="auto">
              <a:xfrm>
                <a:off x="5245250" y="2477412"/>
                <a:ext cx="682476" cy="361235"/>
              </a:xfrm>
              <a:custGeom>
                <a:avLst/>
                <a:gdLst>
                  <a:gd name="T0" fmla="*/ 529 w 529"/>
                  <a:gd name="T1" fmla="*/ 280 h 280"/>
                  <a:gd name="T2" fmla="*/ 0 w 529"/>
                  <a:gd name="T3" fmla="*/ 112 h 280"/>
                  <a:gd name="T4" fmla="*/ 362 w 529"/>
                  <a:gd name="T5" fmla="*/ 0 h 280"/>
                  <a:gd name="T6" fmla="*/ 529 w 529"/>
                  <a:gd name="T7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9" h="280">
                    <a:moveTo>
                      <a:pt x="529" y="280"/>
                    </a:moveTo>
                    <a:lnTo>
                      <a:pt x="0" y="112"/>
                    </a:lnTo>
                    <a:lnTo>
                      <a:pt x="362" y="0"/>
                    </a:lnTo>
                    <a:lnTo>
                      <a:pt x="529" y="28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29"/>
            <p:cNvGrpSpPr/>
            <p:nvPr/>
          </p:nvGrpSpPr>
          <p:grpSpPr>
            <a:xfrm>
              <a:off x="4544994" y="1518634"/>
              <a:ext cx="868901" cy="810846"/>
              <a:chOff x="4553742" y="1540780"/>
              <a:chExt cx="1158534" cy="1081126"/>
            </a:xfrm>
          </p:grpSpPr>
          <p:sp>
            <p:nvSpPr>
              <p:cNvPr id="37" name="Freeform: Shape 15"/>
              <p:cNvSpPr/>
              <p:nvPr/>
            </p:nvSpPr>
            <p:spPr bwMode="auto">
              <a:xfrm>
                <a:off x="5245250" y="2047799"/>
                <a:ext cx="467026" cy="574107"/>
              </a:xfrm>
              <a:custGeom>
                <a:avLst/>
                <a:gdLst>
                  <a:gd name="T0" fmla="*/ 362 w 362"/>
                  <a:gd name="T1" fmla="*/ 333 h 445"/>
                  <a:gd name="T2" fmla="*/ 0 w 362"/>
                  <a:gd name="T3" fmla="*/ 445 h 445"/>
                  <a:gd name="T4" fmla="*/ 329 w 362"/>
                  <a:gd name="T5" fmla="*/ 0 h 445"/>
                  <a:gd name="T6" fmla="*/ 362 w 362"/>
                  <a:gd name="T7" fmla="*/ 333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2" h="445">
                    <a:moveTo>
                      <a:pt x="362" y="333"/>
                    </a:moveTo>
                    <a:lnTo>
                      <a:pt x="0" y="445"/>
                    </a:lnTo>
                    <a:lnTo>
                      <a:pt x="329" y="0"/>
                    </a:lnTo>
                    <a:lnTo>
                      <a:pt x="362" y="33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8" name="Freeform: Shape 16"/>
              <p:cNvSpPr/>
              <p:nvPr/>
            </p:nvSpPr>
            <p:spPr bwMode="auto">
              <a:xfrm>
                <a:off x="4564063" y="1540780"/>
                <a:ext cx="1105638" cy="1081126"/>
              </a:xfrm>
              <a:custGeom>
                <a:avLst/>
                <a:gdLst>
                  <a:gd name="T0" fmla="*/ 857 w 857"/>
                  <a:gd name="T1" fmla="*/ 393 h 838"/>
                  <a:gd name="T2" fmla="*/ 329 w 857"/>
                  <a:gd name="T3" fmla="*/ 0 h 838"/>
                  <a:gd name="T4" fmla="*/ 0 w 857"/>
                  <a:gd name="T5" fmla="*/ 441 h 838"/>
                  <a:gd name="T6" fmla="*/ 528 w 857"/>
                  <a:gd name="T7" fmla="*/ 838 h 838"/>
                  <a:gd name="T8" fmla="*/ 857 w 857"/>
                  <a:gd name="T9" fmla="*/ 393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7" h="838">
                    <a:moveTo>
                      <a:pt x="857" y="393"/>
                    </a:moveTo>
                    <a:lnTo>
                      <a:pt x="329" y="0"/>
                    </a:lnTo>
                    <a:lnTo>
                      <a:pt x="0" y="441"/>
                    </a:lnTo>
                    <a:lnTo>
                      <a:pt x="528" y="838"/>
                    </a:lnTo>
                    <a:lnTo>
                      <a:pt x="857" y="3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9" name="Freeform: Shape 17"/>
              <p:cNvSpPr/>
              <p:nvPr/>
            </p:nvSpPr>
            <p:spPr bwMode="auto">
              <a:xfrm>
                <a:off x="4564063" y="1540780"/>
                <a:ext cx="1105638" cy="1081126"/>
              </a:xfrm>
              <a:custGeom>
                <a:avLst/>
                <a:gdLst>
                  <a:gd name="T0" fmla="*/ 857 w 857"/>
                  <a:gd name="T1" fmla="*/ 393 h 838"/>
                  <a:gd name="T2" fmla="*/ 329 w 857"/>
                  <a:gd name="T3" fmla="*/ 0 h 838"/>
                  <a:gd name="T4" fmla="*/ 0 w 857"/>
                  <a:gd name="T5" fmla="*/ 441 h 838"/>
                  <a:gd name="T6" fmla="*/ 528 w 857"/>
                  <a:gd name="T7" fmla="*/ 838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7" h="838">
                    <a:moveTo>
                      <a:pt x="857" y="393"/>
                    </a:moveTo>
                    <a:lnTo>
                      <a:pt x="329" y="0"/>
                    </a:lnTo>
                    <a:lnTo>
                      <a:pt x="0" y="441"/>
                    </a:lnTo>
                    <a:lnTo>
                      <a:pt x="528" y="83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0" name="Freeform: Shape 18"/>
              <p:cNvSpPr/>
              <p:nvPr/>
            </p:nvSpPr>
            <p:spPr bwMode="auto">
              <a:xfrm>
                <a:off x="4553742" y="1540780"/>
                <a:ext cx="434772" cy="568946"/>
              </a:xfrm>
              <a:custGeom>
                <a:avLst/>
                <a:gdLst>
                  <a:gd name="T0" fmla="*/ 337 w 337"/>
                  <a:gd name="T1" fmla="*/ 0 h 441"/>
                  <a:gd name="T2" fmla="*/ 8 w 337"/>
                  <a:gd name="T3" fmla="*/ 441 h 441"/>
                  <a:gd name="T4" fmla="*/ 0 w 337"/>
                  <a:gd name="T5" fmla="*/ 62 h 441"/>
                  <a:gd name="T6" fmla="*/ 337 w 337"/>
                  <a:gd name="T7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7" h="441">
                    <a:moveTo>
                      <a:pt x="337" y="0"/>
                    </a:moveTo>
                    <a:lnTo>
                      <a:pt x="8" y="441"/>
                    </a:lnTo>
                    <a:lnTo>
                      <a:pt x="0" y="62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1" name="Freeform: Shape 19"/>
              <p:cNvSpPr/>
              <p:nvPr/>
            </p:nvSpPr>
            <p:spPr bwMode="auto">
              <a:xfrm>
                <a:off x="4564063" y="2109725"/>
                <a:ext cx="681187" cy="512181"/>
              </a:xfrm>
              <a:custGeom>
                <a:avLst/>
                <a:gdLst>
                  <a:gd name="T0" fmla="*/ 0 w 528"/>
                  <a:gd name="T1" fmla="*/ 0 h 397"/>
                  <a:gd name="T2" fmla="*/ 528 w 528"/>
                  <a:gd name="T3" fmla="*/ 397 h 397"/>
                  <a:gd name="T4" fmla="*/ 161 w 528"/>
                  <a:gd name="T5" fmla="*/ 339 h 397"/>
                  <a:gd name="T6" fmla="*/ 0 w 528"/>
                  <a:gd name="T7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8" h="397">
                    <a:moveTo>
                      <a:pt x="0" y="0"/>
                    </a:moveTo>
                    <a:lnTo>
                      <a:pt x="528" y="397"/>
                    </a:lnTo>
                    <a:lnTo>
                      <a:pt x="161" y="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33"/>
            <p:cNvGrpSpPr/>
            <p:nvPr/>
          </p:nvGrpSpPr>
          <p:grpSpPr>
            <a:xfrm>
              <a:off x="3529991" y="2221105"/>
              <a:ext cx="769237" cy="1018877"/>
              <a:chOff x="3200400" y="2477412"/>
              <a:chExt cx="1025649" cy="1358502"/>
            </a:xfrm>
          </p:grpSpPr>
          <p:sp>
            <p:nvSpPr>
              <p:cNvPr id="33" name="Freeform: Shape 20"/>
              <p:cNvSpPr/>
              <p:nvPr/>
            </p:nvSpPr>
            <p:spPr bwMode="auto">
              <a:xfrm>
                <a:off x="3454554" y="3433395"/>
                <a:ext cx="674736" cy="402519"/>
              </a:xfrm>
              <a:custGeom>
                <a:avLst/>
                <a:gdLst>
                  <a:gd name="T0" fmla="*/ 523 w 523"/>
                  <a:gd name="T1" fmla="*/ 0 h 312"/>
                  <a:gd name="T2" fmla="*/ 308 w 523"/>
                  <a:gd name="T3" fmla="*/ 312 h 312"/>
                  <a:gd name="T4" fmla="*/ 0 w 523"/>
                  <a:gd name="T5" fmla="*/ 168 h 312"/>
                  <a:gd name="T6" fmla="*/ 523 w 523"/>
                  <a:gd name="T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" h="312">
                    <a:moveTo>
                      <a:pt x="523" y="0"/>
                    </a:moveTo>
                    <a:lnTo>
                      <a:pt x="308" y="312"/>
                    </a:lnTo>
                    <a:lnTo>
                      <a:pt x="0" y="168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4" name="Freeform: Shape 21"/>
              <p:cNvSpPr/>
              <p:nvPr/>
            </p:nvSpPr>
            <p:spPr bwMode="auto">
              <a:xfrm>
                <a:off x="3200400" y="2621906"/>
                <a:ext cx="928891" cy="1028231"/>
              </a:xfrm>
              <a:custGeom>
                <a:avLst/>
                <a:gdLst>
                  <a:gd name="T0" fmla="*/ 720 w 720"/>
                  <a:gd name="T1" fmla="*/ 629 h 797"/>
                  <a:gd name="T2" fmla="*/ 197 w 720"/>
                  <a:gd name="T3" fmla="*/ 797 h 797"/>
                  <a:gd name="T4" fmla="*/ 0 w 720"/>
                  <a:gd name="T5" fmla="*/ 168 h 797"/>
                  <a:gd name="T6" fmla="*/ 528 w 720"/>
                  <a:gd name="T7" fmla="*/ 0 h 797"/>
                  <a:gd name="T8" fmla="*/ 720 w 720"/>
                  <a:gd name="T9" fmla="*/ 629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0" h="797">
                    <a:moveTo>
                      <a:pt x="720" y="629"/>
                    </a:moveTo>
                    <a:lnTo>
                      <a:pt x="197" y="797"/>
                    </a:lnTo>
                    <a:lnTo>
                      <a:pt x="0" y="168"/>
                    </a:lnTo>
                    <a:lnTo>
                      <a:pt x="528" y="0"/>
                    </a:lnTo>
                    <a:lnTo>
                      <a:pt x="720" y="62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5" name="Freeform: Shape 22"/>
              <p:cNvSpPr/>
              <p:nvPr/>
            </p:nvSpPr>
            <p:spPr bwMode="auto">
              <a:xfrm>
                <a:off x="3200400" y="2477412"/>
                <a:ext cx="681187" cy="361235"/>
              </a:xfrm>
              <a:custGeom>
                <a:avLst/>
                <a:gdLst>
                  <a:gd name="T0" fmla="*/ 0 w 528"/>
                  <a:gd name="T1" fmla="*/ 280 h 280"/>
                  <a:gd name="T2" fmla="*/ 528 w 528"/>
                  <a:gd name="T3" fmla="*/ 112 h 280"/>
                  <a:gd name="T4" fmla="*/ 163 w 528"/>
                  <a:gd name="T5" fmla="*/ 0 h 280"/>
                  <a:gd name="T6" fmla="*/ 0 w 528"/>
                  <a:gd name="T7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8" h="280">
                    <a:moveTo>
                      <a:pt x="0" y="280"/>
                    </a:moveTo>
                    <a:lnTo>
                      <a:pt x="528" y="112"/>
                    </a:lnTo>
                    <a:lnTo>
                      <a:pt x="163" y="0"/>
                    </a:lnTo>
                    <a:lnTo>
                      <a:pt x="0" y="28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6" name="Freeform: Shape 23"/>
              <p:cNvSpPr/>
              <p:nvPr/>
            </p:nvSpPr>
            <p:spPr bwMode="auto">
              <a:xfrm>
                <a:off x="3881586" y="2621906"/>
                <a:ext cx="344463" cy="811490"/>
              </a:xfrm>
              <a:custGeom>
                <a:avLst/>
                <a:gdLst>
                  <a:gd name="T0" fmla="*/ 192 w 267"/>
                  <a:gd name="T1" fmla="*/ 629 h 629"/>
                  <a:gd name="T2" fmla="*/ 0 w 267"/>
                  <a:gd name="T3" fmla="*/ 0 h 629"/>
                  <a:gd name="T4" fmla="*/ 267 w 267"/>
                  <a:gd name="T5" fmla="*/ 262 h 629"/>
                  <a:gd name="T6" fmla="*/ 192 w 267"/>
                  <a:gd name="T7" fmla="*/ 629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629">
                    <a:moveTo>
                      <a:pt x="192" y="629"/>
                    </a:moveTo>
                    <a:lnTo>
                      <a:pt x="0" y="0"/>
                    </a:lnTo>
                    <a:lnTo>
                      <a:pt x="267" y="262"/>
                    </a:lnTo>
                    <a:lnTo>
                      <a:pt x="192" y="629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30"/>
            <p:cNvGrpSpPr/>
            <p:nvPr/>
          </p:nvGrpSpPr>
          <p:grpSpPr>
            <a:xfrm>
              <a:off x="3687708" y="1518634"/>
              <a:ext cx="865030" cy="810846"/>
              <a:chOff x="3410690" y="1540780"/>
              <a:chExt cx="1153373" cy="1081126"/>
            </a:xfrm>
          </p:grpSpPr>
          <p:sp>
            <p:nvSpPr>
              <p:cNvPr id="29" name="Freeform: Shape 24"/>
              <p:cNvSpPr/>
              <p:nvPr/>
            </p:nvSpPr>
            <p:spPr bwMode="auto">
              <a:xfrm>
                <a:off x="4129290" y="1540780"/>
                <a:ext cx="434772" cy="568946"/>
              </a:xfrm>
              <a:custGeom>
                <a:avLst/>
                <a:gdLst>
                  <a:gd name="T0" fmla="*/ 329 w 337"/>
                  <a:gd name="T1" fmla="*/ 62 h 441"/>
                  <a:gd name="T2" fmla="*/ 337 w 337"/>
                  <a:gd name="T3" fmla="*/ 441 h 441"/>
                  <a:gd name="T4" fmla="*/ 0 w 337"/>
                  <a:gd name="T5" fmla="*/ 0 h 441"/>
                  <a:gd name="T6" fmla="*/ 329 w 337"/>
                  <a:gd name="T7" fmla="*/ 62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7" h="441">
                    <a:moveTo>
                      <a:pt x="329" y="62"/>
                    </a:moveTo>
                    <a:lnTo>
                      <a:pt x="337" y="441"/>
                    </a:lnTo>
                    <a:lnTo>
                      <a:pt x="0" y="0"/>
                    </a:lnTo>
                    <a:lnTo>
                      <a:pt x="329" y="6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0" name="Freeform: Shape 25"/>
              <p:cNvSpPr/>
              <p:nvPr/>
            </p:nvSpPr>
            <p:spPr bwMode="auto">
              <a:xfrm>
                <a:off x="3410690" y="2047799"/>
                <a:ext cx="470896" cy="574107"/>
              </a:xfrm>
              <a:custGeom>
                <a:avLst/>
                <a:gdLst>
                  <a:gd name="T0" fmla="*/ 365 w 365"/>
                  <a:gd name="T1" fmla="*/ 445 h 445"/>
                  <a:gd name="T2" fmla="*/ 0 w 365"/>
                  <a:gd name="T3" fmla="*/ 333 h 445"/>
                  <a:gd name="T4" fmla="*/ 34 w 365"/>
                  <a:gd name="T5" fmla="*/ 0 h 445"/>
                  <a:gd name="T6" fmla="*/ 365 w 365"/>
                  <a:gd name="T7" fmla="*/ 445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5" h="445">
                    <a:moveTo>
                      <a:pt x="365" y="445"/>
                    </a:moveTo>
                    <a:lnTo>
                      <a:pt x="0" y="333"/>
                    </a:lnTo>
                    <a:lnTo>
                      <a:pt x="34" y="0"/>
                    </a:lnTo>
                    <a:lnTo>
                      <a:pt x="365" y="44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1" name="Freeform: Shape 26"/>
              <p:cNvSpPr/>
              <p:nvPr/>
            </p:nvSpPr>
            <p:spPr bwMode="auto">
              <a:xfrm>
                <a:off x="3454554" y="1540780"/>
                <a:ext cx="1109509" cy="1081126"/>
              </a:xfrm>
              <a:custGeom>
                <a:avLst/>
                <a:gdLst>
                  <a:gd name="T0" fmla="*/ 523 w 860"/>
                  <a:gd name="T1" fmla="*/ 0 h 838"/>
                  <a:gd name="T2" fmla="*/ 0 w 860"/>
                  <a:gd name="T3" fmla="*/ 393 h 838"/>
                  <a:gd name="T4" fmla="*/ 331 w 860"/>
                  <a:gd name="T5" fmla="*/ 838 h 838"/>
                  <a:gd name="T6" fmla="*/ 860 w 860"/>
                  <a:gd name="T7" fmla="*/ 441 h 838"/>
                  <a:gd name="T8" fmla="*/ 523 w 860"/>
                  <a:gd name="T9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0" h="838">
                    <a:moveTo>
                      <a:pt x="523" y="0"/>
                    </a:moveTo>
                    <a:lnTo>
                      <a:pt x="0" y="393"/>
                    </a:lnTo>
                    <a:lnTo>
                      <a:pt x="331" y="838"/>
                    </a:lnTo>
                    <a:lnTo>
                      <a:pt x="860" y="441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2" name="Freeform: Shape 27"/>
              <p:cNvSpPr/>
              <p:nvPr/>
            </p:nvSpPr>
            <p:spPr bwMode="auto">
              <a:xfrm>
                <a:off x="3881586" y="2109725"/>
                <a:ext cx="682476" cy="512181"/>
              </a:xfrm>
              <a:custGeom>
                <a:avLst/>
                <a:gdLst>
                  <a:gd name="T0" fmla="*/ 529 w 529"/>
                  <a:gd name="T1" fmla="*/ 0 h 397"/>
                  <a:gd name="T2" fmla="*/ 369 w 529"/>
                  <a:gd name="T3" fmla="*/ 338 h 397"/>
                  <a:gd name="T4" fmla="*/ 0 w 529"/>
                  <a:gd name="T5" fmla="*/ 397 h 397"/>
                  <a:gd name="T6" fmla="*/ 529 w 529"/>
                  <a:gd name="T7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9" h="397">
                    <a:moveTo>
                      <a:pt x="529" y="0"/>
                    </a:moveTo>
                    <a:lnTo>
                      <a:pt x="369" y="338"/>
                    </a:lnTo>
                    <a:lnTo>
                      <a:pt x="0" y="397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</p:grpSp>
        <p:sp>
          <p:nvSpPr>
            <p:cNvPr id="9" name="Freeform: Shape 42"/>
            <p:cNvSpPr/>
            <p:nvPr/>
          </p:nvSpPr>
          <p:spPr bwMode="auto">
            <a:xfrm>
              <a:off x="4409169" y="3031434"/>
              <a:ext cx="330924" cy="330924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endParaRPr sz="2000">
                <a:cs typeface="+mn-ea"/>
                <a:sym typeface="+mn-lt"/>
              </a:endParaRPr>
            </a:p>
          </p:txBody>
        </p:sp>
        <p:sp>
          <p:nvSpPr>
            <p:cNvPr id="10" name="Freeform: Shape 45"/>
            <p:cNvSpPr/>
            <p:nvPr/>
          </p:nvSpPr>
          <p:spPr bwMode="auto">
            <a:xfrm>
              <a:off x="4802377" y="1761493"/>
              <a:ext cx="330924" cy="330924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endParaRPr sz="2000">
                <a:cs typeface="+mn-ea"/>
                <a:sym typeface="+mn-lt"/>
              </a:endParaRPr>
            </a:p>
          </p:txBody>
        </p:sp>
        <p:sp>
          <p:nvSpPr>
            <p:cNvPr id="11" name="Freeform: Shape 46"/>
            <p:cNvSpPr/>
            <p:nvPr/>
          </p:nvSpPr>
          <p:spPr bwMode="auto">
            <a:xfrm>
              <a:off x="3954774" y="1761493"/>
              <a:ext cx="330924" cy="330924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endParaRPr sz="2000">
                <a:cs typeface="+mn-ea"/>
                <a:sym typeface="+mn-lt"/>
              </a:endParaRPr>
            </a:p>
          </p:txBody>
        </p:sp>
        <p:sp>
          <p:nvSpPr>
            <p:cNvPr id="12" name="Freeform: Shape 47"/>
            <p:cNvSpPr/>
            <p:nvPr/>
          </p:nvSpPr>
          <p:spPr bwMode="auto">
            <a:xfrm>
              <a:off x="3703815" y="2535570"/>
              <a:ext cx="330924" cy="330924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endParaRPr sz="2000">
                <a:cs typeface="+mn-ea"/>
                <a:sym typeface="+mn-lt"/>
              </a:endParaRPr>
            </a:p>
          </p:txBody>
        </p:sp>
        <p:sp>
          <p:nvSpPr>
            <p:cNvPr id="13" name="Freeform: Shape 48"/>
            <p:cNvSpPr/>
            <p:nvPr/>
          </p:nvSpPr>
          <p:spPr bwMode="auto">
            <a:xfrm>
              <a:off x="5051042" y="2535570"/>
              <a:ext cx="330924" cy="330924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endParaRPr sz="2000">
                <a:cs typeface="+mn-ea"/>
                <a:sym typeface="+mn-lt"/>
              </a:endParaRPr>
            </a:p>
          </p:txBody>
        </p:sp>
      </p:grpSp>
      <p:sp>
        <p:nvSpPr>
          <p:cNvPr id="55" name="Rectangle 29"/>
          <p:cNvSpPr/>
          <p:nvPr/>
        </p:nvSpPr>
        <p:spPr>
          <a:xfrm>
            <a:off x="1957181" y="2102215"/>
            <a:ext cx="221599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Rectangle 30"/>
          <p:cNvSpPr/>
          <p:nvPr/>
        </p:nvSpPr>
        <p:spPr>
          <a:xfrm>
            <a:off x="3323530" y="1731691"/>
            <a:ext cx="841897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Rectangle 29"/>
          <p:cNvSpPr/>
          <p:nvPr/>
        </p:nvSpPr>
        <p:spPr>
          <a:xfrm>
            <a:off x="1928072" y="3435549"/>
            <a:ext cx="221599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Rectangle 30"/>
          <p:cNvSpPr/>
          <p:nvPr/>
        </p:nvSpPr>
        <p:spPr>
          <a:xfrm>
            <a:off x="3294421" y="3065024"/>
            <a:ext cx="841897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Rectangle 29"/>
          <p:cNvSpPr/>
          <p:nvPr/>
        </p:nvSpPr>
        <p:spPr>
          <a:xfrm>
            <a:off x="1924909" y="4729037"/>
            <a:ext cx="221599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Rectangle 30"/>
          <p:cNvSpPr/>
          <p:nvPr/>
        </p:nvSpPr>
        <p:spPr>
          <a:xfrm>
            <a:off x="3291258" y="4358512"/>
            <a:ext cx="841897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Rectangle 29"/>
          <p:cNvSpPr/>
          <p:nvPr/>
        </p:nvSpPr>
        <p:spPr>
          <a:xfrm>
            <a:off x="7853417" y="2512585"/>
            <a:ext cx="221599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Rectangle 30"/>
          <p:cNvSpPr/>
          <p:nvPr/>
        </p:nvSpPr>
        <p:spPr>
          <a:xfrm>
            <a:off x="9219766" y="2142060"/>
            <a:ext cx="841897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Rectangle 29"/>
          <p:cNvSpPr/>
          <p:nvPr/>
        </p:nvSpPr>
        <p:spPr>
          <a:xfrm>
            <a:off x="8055683" y="4393841"/>
            <a:ext cx="221599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Rectangle 30"/>
          <p:cNvSpPr/>
          <p:nvPr/>
        </p:nvSpPr>
        <p:spPr>
          <a:xfrm>
            <a:off x="9422032" y="4023316"/>
            <a:ext cx="841897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3545" y="591185"/>
            <a:ext cx="11388090" cy="556196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829685" y="505460"/>
            <a:ext cx="483253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3.6.3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功能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首页用户管理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7362190" y="1673860"/>
            <a:ext cx="28295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1)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展示</a:t>
            </a:r>
            <a:r>
              <a:rPr 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关键</a:t>
            </a:r>
            <a:r>
              <a:rPr lang="en-US" altLang="zh-CN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userInfo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2)</a:t>
            </a:r>
            <a:r>
              <a:rPr lang="en-US" altLang="zh-CN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登出</a:t>
            </a:r>
            <a:r>
              <a:rPr lang="en-US" altLang="zh-CN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Sign out</a:t>
            </a:r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 </a:t>
            </a:r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清空</a:t>
            </a:r>
            <a:r>
              <a:rPr lang="en-US" altLang="zh-CN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token;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 </a:t>
            </a:r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跳转至</a:t>
            </a:r>
            <a:r>
              <a:rPr lang="en-US" altLang="zh-CN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sign in page</a:t>
            </a:r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60845" y="574040"/>
            <a:ext cx="4327525" cy="704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72815" y="492760"/>
            <a:ext cx="4655820" cy="17373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74840" y="665480"/>
            <a:ext cx="4154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关键技术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</a:t>
            </a:r>
          </a:p>
          <a:p>
            <a:pPr algn="r">
              <a:lnSpc>
                <a:spcPct val="15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用户登录注册：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JWT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；</a:t>
            </a:r>
          </a:p>
        </p:txBody>
      </p:sp>
      <p:sp>
        <p:nvSpPr>
          <p:cNvPr id="10" name="Arc 9"/>
          <p:cNvSpPr/>
          <p:nvPr>
            <p:custDataLst>
              <p:tags r:id="rId2"/>
            </p:custDataLst>
          </p:nvPr>
        </p:nvSpPr>
        <p:spPr>
          <a:xfrm>
            <a:off x="8128922" y="2153603"/>
            <a:ext cx="3256796" cy="3256796"/>
          </a:xfrm>
          <a:prstGeom prst="arc">
            <a:avLst>
              <a:gd name="adj1" fmla="val 16178588"/>
              <a:gd name="adj2" fmla="val 3649785"/>
            </a:avLst>
          </a:prstGeom>
          <a:ln w="254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1" name="Arc 10"/>
          <p:cNvSpPr/>
          <p:nvPr>
            <p:custDataLst>
              <p:tags r:id="rId3"/>
            </p:custDataLst>
          </p:nvPr>
        </p:nvSpPr>
        <p:spPr>
          <a:xfrm>
            <a:off x="8400323" y="2425004"/>
            <a:ext cx="2713997" cy="2713997"/>
          </a:xfrm>
          <a:prstGeom prst="arc">
            <a:avLst>
              <a:gd name="adj1" fmla="val 16200006"/>
              <a:gd name="adj2" fmla="val 5273743"/>
            </a:avLst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2" name="Arc 12"/>
          <p:cNvSpPr/>
          <p:nvPr>
            <p:custDataLst>
              <p:tags r:id="rId4"/>
            </p:custDataLst>
          </p:nvPr>
        </p:nvSpPr>
        <p:spPr>
          <a:xfrm>
            <a:off x="8669436" y="2694117"/>
            <a:ext cx="2175768" cy="2175768"/>
          </a:xfrm>
          <a:prstGeom prst="arc">
            <a:avLst>
              <a:gd name="adj1" fmla="val 16200000"/>
              <a:gd name="adj2" fmla="val 7316301"/>
            </a:avLst>
          </a:prstGeom>
          <a:ln w="254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13" name="Arc 13"/>
          <p:cNvSpPr/>
          <p:nvPr>
            <p:custDataLst>
              <p:tags r:id="rId5"/>
            </p:custDataLst>
          </p:nvPr>
        </p:nvSpPr>
        <p:spPr>
          <a:xfrm>
            <a:off x="8939122" y="2963803"/>
            <a:ext cx="1636397" cy="1636397"/>
          </a:xfrm>
          <a:prstGeom prst="arc">
            <a:avLst>
              <a:gd name="adj1" fmla="val 16201532"/>
              <a:gd name="adj2" fmla="val 9499492"/>
            </a:avLst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41475" y="574675"/>
            <a:ext cx="5517515" cy="5808980"/>
          </a:xfrm>
          <a:prstGeom prst="rect">
            <a:avLst/>
          </a:prstGeom>
          <a:ln w="19050" cmpd="sng">
            <a:solidFill>
              <a:srgbClr val="2A303C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640205" y="974090"/>
            <a:ext cx="5529580" cy="3175"/>
          </a:xfrm>
          <a:prstGeom prst="line">
            <a:avLst/>
          </a:prstGeom>
          <a:ln>
            <a:solidFill>
              <a:srgbClr val="2A30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8" idx="0"/>
            <a:endCxn id="8" idx="2"/>
          </p:cNvCxnSpPr>
          <p:nvPr>
            <p:custDataLst>
              <p:tags r:id="rId6"/>
            </p:custDataLst>
          </p:nvPr>
        </p:nvCxnSpPr>
        <p:spPr>
          <a:xfrm>
            <a:off x="4400550" y="574675"/>
            <a:ext cx="0" cy="5808980"/>
          </a:xfrm>
          <a:prstGeom prst="line">
            <a:avLst/>
          </a:prstGeom>
          <a:ln>
            <a:solidFill>
              <a:srgbClr val="2A30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488565" y="629920"/>
            <a:ext cx="7886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浏览器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502275" y="638810"/>
            <a:ext cx="7886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后</a:t>
            </a:r>
            <a:r>
              <a:rPr lang="en-US" altLang="zh-CN" sz="1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端</a:t>
            </a:r>
          </a:p>
        </p:txBody>
      </p:sp>
      <p:sp>
        <p:nvSpPr>
          <p:cNvPr id="17" name="椭圆 16"/>
          <p:cNvSpPr/>
          <p:nvPr/>
        </p:nvSpPr>
        <p:spPr>
          <a:xfrm>
            <a:off x="2856230" y="1137920"/>
            <a:ext cx="236855" cy="2273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383790" y="1584325"/>
            <a:ext cx="1211580" cy="401955"/>
          </a:xfrm>
          <a:prstGeom prst="rect">
            <a:avLst/>
          </a:prstGeom>
          <a:ln w="15875">
            <a:solidFill>
              <a:srgbClr val="2A30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用户登录</a:t>
            </a:r>
          </a:p>
        </p:txBody>
      </p:sp>
      <p:sp>
        <p:nvSpPr>
          <p:cNvPr id="19" name="矩形 18"/>
          <p:cNvSpPr/>
          <p:nvPr/>
        </p:nvSpPr>
        <p:spPr>
          <a:xfrm>
            <a:off x="5290820" y="1595755"/>
            <a:ext cx="1211580" cy="401955"/>
          </a:xfrm>
          <a:prstGeom prst="rect">
            <a:avLst/>
          </a:prstGeom>
          <a:ln w="15875">
            <a:solidFill>
              <a:srgbClr val="2A30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生成</a:t>
            </a:r>
            <a:r>
              <a:rPr lang="en-US" altLang="zh-CN" sz="1400">
                <a:latin typeface="华文中宋" panose="02010600040101010101" charset="-122"/>
                <a:ea typeface="华文中宋" panose="02010600040101010101" charset="-122"/>
              </a:rPr>
              <a:t>token</a:t>
            </a:r>
          </a:p>
        </p:txBody>
      </p:sp>
      <p:sp>
        <p:nvSpPr>
          <p:cNvPr id="21" name="矩形 20"/>
          <p:cNvSpPr/>
          <p:nvPr/>
        </p:nvSpPr>
        <p:spPr>
          <a:xfrm>
            <a:off x="1973580" y="2333625"/>
            <a:ext cx="2030095" cy="415290"/>
          </a:xfrm>
          <a:prstGeom prst="rect">
            <a:avLst/>
          </a:prstGeom>
          <a:ln w="15875">
            <a:solidFill>
              <a:srgbClr val="2A30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存储</a:t>
            </a:r>
            <a:r>
              <a:rPr lang="en-US" altLang="zh-CN" sz="1400">
                <a:latin typeface="华文中宋" panose="02010600040101010101" charset="-122"/>
                <a:ea typeface="华文中宋" panose="02010600040101010101" charset="-122"/>
              </a:rPr>
              <a:t>token</a:t>
            </a:r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（至</a:t>
            </a:r>
            <a:r>
              <a:rPr lang="en-US" altLang="zh-CN" sz="1400">
                <a:latin typeface="华文中宋" panose="02010600040101010101" charset="-122"/>
                <a:ea typeface="华文中宋" panose="02010600040101010101" charset="-122"/>
              </a:rPr>
              <a:t>cookie</a:t>
            </a:r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）</a:t>
            </a:r>
          </a:p>
        </p:txBody>
      </p:sp>
      <p:sp>
        <p:nvSpPr>
          <p:cNvPr id="22" name="矩形 21"/>
          <p:cNvSpPr/>
          <p:nvPr/>
        </p:nvSpPr>
        <p:spPr>
          <a:xfrm>
            <a:off x="1979295" y="3230245"/>
            <a:ext cx="2030095" cy="649605"/>
          </a:xfrm>
          <a:prstGeom prst="rect">
            <a:avLst/>
          </a:prstGeom>
          <a:ln w="15875">
            <a:solidFill>
              <a:srgbClr val="2A30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携带</a:t>
            </a:r>
            <a:r>
              <a:rPr lang="en-US" altLang="zh-CN" sz="1400">
                <a:latin typeface="华文中宋" panose="02010600040101010101" charset="-122"/>
                <a:ea typeface="华文中宋" panose="02010600040101010101" charset="-122"/>
              </a:rPr>
              <a:t>token</a:t>
            </a:r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发送请求（请求拦截器）</a:t>
            </a:r>
          </a:p>
        </p:txBody>
      </p:sp>
      <p:sp>
        <p:nvSpPr>
          <p:cNvPr id="24" name="菱形 23"/>
          <p:cNvSpPr/>
          <p:nvPr/>
        </p:nvSpPr>
        <p:spPr>
          <a:xfrm>
            <a:off x="4694555" y="3782060"/>
            <a:ext cx="2403475" cy="123825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拦截请求，验证</a:t>
            </a:r>
            <a:r>
              <a:rPr lang="en-US" altLang="zh-CN" sz="1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token</a:t>
            </a:r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有效性</a:t>
            </a:r>
          </a:p>
        </p:txBody>
      </p:sp>
      <p:sp>
        <p:nvSpPr>
          <p:cNvPr id="25" name="矩形 24"/>
          <p:cNvSpPr/>
          <p:nvPr/>
        </p:nvSpPr>
        <p:spPr>
          <a:xfrm>
            <a:off x="2440940" y="4191635"/>
            <a:ext cx="1211580" cy="401955"/>
          </a:xfrm>
          <a:prstGeom prst="rect">
            <a:avLst/>
          </a:prstGeom>
          <a:ln w="15875">
            <a:solidFill>
              <a:srgbClr val="2A30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>
                <a:latin typeface="华文中宋" panose="02010600040101010101" charset="-122"/>
                <a:ea typeface="华文中宋" panose="02010600040101010101" charset="-122"/>
              </a:rPr>
              <a:t>显示数据</a:t>
            </a:r>
          </a:p>
        </p:txBody>
      </p:sp>
      <p:sp>
        <p:nvSpPr>
          <p:cNvPr id="26" name="矩形 25"/>
          <p:cNvSpPr/>
          <p:nvPr/>
        </p:nvSpPr>
        <p:spPr>
          <a:xfrm>
            <a:off x="2488565" y="5139055"/>
            <a:ext cx="1211580" cy="529590"/>
          </a:xfrm>
          <a:prstGeom prst="rect">
            <a:avLst/>
          </a:prstGeom>
          <a:ln w="15875">
            <a:solidFill>
              <a:srgbClr val="2A30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sz="1400">
                <a:latin typeface="华文中宋" panose="02010600040101010101" charset="-122"/>
                <a:ea typeface="华文中宋" panose="02010600040101010101" charset="-122"/>
              </a:rPr>
              <a:t>返回对应错误信息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2974975" y="1365250"/>
            <a:ext cx="14605" cy="219075"/>
          </a:xfrm>
          <a:prstGeom prst="straightConnector1">
            <a:avLst/>
          </a:prstGeom>
          <a:ln w="19050">
            <a:solidFill>
              <a:srgbClr val="2A303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3608705" y="1784350"/>
            <a:ext cx="1682115" cy="12700"/>
          </a:xfrm>
          <a:prstGeom prst="straightConnector1">
            <a:avLst/>
          </a:prstGeom>
          <a:ln w="19050">
            <a:solidFill>
              <a:srgbClr val="2A303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1" idx="2"/>
            <a:endCxn id="22" idx="0"/>
          </p:cNvCxnSpPr>
          <p:nvPr/>
        </p:nvCxnSpPr>
        <p:spPr>
          <a:xfrm>
            <a:off x="2988945" y="2748915"/>
            <a:ext cx="5715" cy="481330"/>
          </a:xfrm>
          <a:prstGeom prst="straightConnector1">
            <a:avLst/>
          </a:prstGeom>
          <a:ln w="19050">
            <a:solidFill>
              <a:srgbClr val="2A303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rot="5400000">
            <a:off x="4678045" y="1322705"/>
            <a:ext cx="543560" cy="1892935"/>
          </a:xfrm>
          <a:prstGeom prst="bentConnector2">
            <a:avLst/>
          </a:prstGeom>
          <a:ln w="19050" cmpd="sng">
            <a:solidFill>
              <a:srgbClr val="2A303C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22" idx="3"/>
            <a:endCxn id="24" idx="0"/>
          </p:cNvCxnSpPr>
          <p:nvPr/>
        </p:nvCxnSpPr>
        <p:spPr>
          <a:xfrm>
            <a:off x="4009390" y="3555365"/>
            <a:ext cx="1887220" cy="226695"/>
          </a:xfrm>
          <a:prstGeom prst="bentConnector2">
            <a:avLst/>
          </a:prstGeom>
          <a:ln w="19050" cmpd="sng">
            <a:solidFill>
              <a:srgbClr val="2A303C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1"/>
            <a:endCxn id="25" idx="3"/>
          </p:cNvCxnSpPr>
          <p:nvPr/>
        </p:nvCxnSpPr>
        <p:spPr>
          <a:xfrm flipH="1" flipV="1">
            <a:off x="3652520" y="4392930"/>
            <a:ext cx="1042035" cy="8255"/>
          </a:xfrm>
          <a:prstGeom prst="straightConnector1">
            <a:avLst/>
          </a:prstGeom>
          <a:ln w="19050">
            <a:solidFill>
              <a:srgbClr val="2A303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4" idx="2"/>
            <a:endCxn id="26" idx="3"/>
          </p:cNvCxnSpPr>
          <p:nvPr/>
        </p:nvCxnSpPr>
        <p:spPr>
          <a:xfrm rot="5400000">
            <a:off x="4606290" y="4113530"/>
            <a:ext cx="383540" cy="2196465"/>
          </a:xfrm>
          <a:prstGeom prst="bentConnector2">
            <a:avLst/>
          </a:prstGeom>
          <a:ln w="19050" cmpd="sng">
            <a:solidFill>
              <a:srgbClr val="2A303C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932555" y="4086225"/>
            <a:ext cx="596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通过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528820" y="5074920"/>
            <a:ext cx="76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华文中宋" panose="02010600040101010101" charset="-122"/>
                <a:ea typeface="华文中宋" panose="02010600040101010101" charset="-122"/>
              </a:rPr>
              <a:t>未通过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716020" y="509270"/>
            <a:ext cx="4138295" cy="625475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4706655" y="2024846"/>
            <a:ext cx="2727325" cy="2611215"/>
            <a:chOff x="3529991" y="1518634"/>
            <a:chExt cx="2045494" cy="1958411"/>
          </a:xfrm>
        </p:grpSpPr>
        <p:grpSp>
          <p:nvGrpSpPr>
            <p:cNvPr id="4" name="Group 32"/>
            <p:cNvGrpSpPr/>
            <p:nvPr/>
          </p:nvGrpSpPr>
          <p:grpSpPr>
            <a:xfrm>
              <a:off x="4018626" y="2765863"/>
              <a:ext cx="1080803" cy="711182"/>
              <a:chOff x="3851913" y="3203753"/>
              <a:chExt cx="1441071" cy="948243"/>
            </a:xfrm>
          </p:grpSpPr>
          <p:sp>
            <p:nvSpPr>
              <p:cNvPr id="46" name="Rectangle 7"/>
              <p:cNvSpPr/>
              <p:nvPr/>
            </p:nvSpPr>
            <p:spPr bwMode="auto">
              <a:xfrm>
                <a:off x="4129290" y="3433395"/>
                <a:ext cx="859224" cy="7186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7" name="Freeform: Shape 8"/>
              <p:cNvSpPr/>
              <p:nvPr/>
            </p:nvSpPr>
            <p:spPr bwMode="auto">
              <a:xfrm>
                <a:off x="4988514" y="3433395"/>
                <a:ext cx="304470" cy="718601"/>
              </a:xfrm>
              <a:custGeom>
                <a:avLst/>
                <a:gdLst>
                  <a:gd name="T0" fmla="*/ 0 w 236"/>
                  <a:gd name="T1" fmla="*/ 0 h 557"/>
                  <a:gd name="T2" fmla="*/ 0 w 236"/>
                  <a:gd name="T3" fmla="*/ 557 h 557"/>
                  <a:gd name="T4" fmla="*/ 236 w 236"/>
                  <a:gd name="T5" fmla="*/ 297 h 557"/>
                  <a:gd name="T6" fmla="*/ 0 w 236"/>
                  <a:gd name="T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6" h="557">
                    <a:moveTo>
                      <a:pt x="0" y="0"/>
                    </a:moveTo>
                    <a:lnTo>
                      <a:pt x="0" y="557"/>
                    </a:lnTo>
                    <a:lnTo>
                      <a:pt x="236" y="2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8" name="Freeform: Shape 9"/>
              <p:cNvSpPr/>
              <p:nvPr/>
            </p:nvSpPr>
            <p:spPr bwMode="auto">
              <a:xfrm>
                <a:off x="3851913" y="3433395"/>
                <a:ext cx="277377" cy="718601"/>
              </a:xfrm>
              <a:custGeom>
                <a:avLst/>
                <a:gdLst>
                  <a:gd name="T0" fmla="*/ 215 w 215"/>
                  <a:gd name="T1" fmla="*/ 0 h 557"/>
                  <a:gd name="T2" fmla="*/ 215 w 215"/>
                  <a:gd name="T3" fmla="*/ 557 h 557"/>
                  <a:gd name="T4" fmla="*/ 0 w 215"/>
                  <a:gd name="T5" fmla="*/ 312 h 557"/>
                  <a:gd name="T6" fmla="*/ 215 w 215"/>
                  <a:gd name="T7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557">
                    <a:moveTo>
                      <a:pt x="215" y="0"/>
                    </a:moveTo>
                    <a:lnTo>
                      <a:pt x="215" y="557"/>
                    </a:lnTo>
                    <a:lnTo>
                      <a:pt x="0" y="312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9" name="Freeform: Shape 10"/>
              <p:cNvSpPr/>
              <p:nvPr/>
            </p:nvSpPr>
            <p:spPr bwMode="auto">
              <a:xfrm>
                <a:off x="4129290" y="3203753"/>
                <a:ext cx="859224" cy="229643"/>
              </a:xfrm>
              <a:custGeom>
                <a:avLst/>
                <a:gdLst>
                  <a:gd name="T0" fmla="*/ 0 w 666"/>
                  <a:gd name="T1" fmla="*/ 178 h 178"/>
                  <a:gd name="T2" fmla="*/ 329 w 666"/>
                  <a:gd name="T3" fmla="*/ 0 h 178"/>
                  <a:gd name="T4" fmla="*/ 666 w 666"/>
                  <a:gd name="T5" fmla="*/ 178 h 178"/>
                  <a:gd name="T6" fmla="*/ 0 w 666"/>
                  <a:gd name="T7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6" h="178">
                    <a:moveTo>
                      <a:pt x="0" y="178"/>
                    </a:moveTo>
                    <a:lnTo>
                      <a:pt x="329" y="0"/>
                    </a:lnTo>
                    <a:lnTo>
                      <a:pt x="666" y="178"/>
                    </a:lnTo>
                    <a:lnTo>
                      <a:pt x="0" y="178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31"/>
            <p:cNvGrpSpPr/>
            <p:nvPr/>
          </p:nvGrpSpPr>
          <p:grpSpPr>
            <a:xfrm>
              <a:off x="4802377" y="2221108"/>
              <a:ext cx="773108" cy="1004363"/>
              <a:chOff x="4896916" y="2477412"/>
              <a:chExt cx="1030810" cy="1339151"/>
            </a:xfrm>
          </p:grpSpPr>
          <p:sp>
            <p:nvSpPr>
              <p:cNvPr id="42" name="Freeform: Shape 11"/>
              <p:cNvSpPr/>
              <p:nvPr/>
            </p:nvSpPr>
            <p:spPr bwMode="auto">
              <a:xfrm>
                <a:off x="4988514" y="3433395"/>
                <a:ext cx="681187" cy="383168"/>
              </a:xfrm>
              <a:custGeom>
                <a:avLst/>
                <a:gdLst>
                  <a:gd name="T0" fmla="*/ 0 w 528"/>
                  <a:gd name="T1" fmla="*/ 0 h 297"/>
                  <a:gd name="T2" fmla="*/ 528 w 528"/>
                  <a:gd name="T3" fmla="*/ 168 h 297"/>
                  <a:gd name="T4" fmla="*/ 236 w 528"/>
                  <a:gd name="T5" fmla="*/ 297 h 297"/>
                  <a:gd name="T6" fmla="*/ 0 w 528"/>
                  <a:gd name="T7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8" h="297">
                    <a:moveTo>
                      <a:pt x="0" y="0"/>
                    </a:moveTo>
                    <a:lnTo>
                      <a:pt x="528" y="168"/>
                    </a:lnTo>
                    <a:lnTo>
                      <a:pt x="236" y="2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3" name="Freeform: Shape 12"/>
              <p:cNvSpPr/>
              <p:nvPr/>
            </p:nvSpPr>
            <p:spPr bwMode="auto">
              <a:xfrm>
                <a:off x="4988514" y="2621906"/>
                <a:ext cx="939212" cy="1028231"/>
              </a:xfrm>
              <a:custGeom>
                <a:avLst/>
                <a:gdLst>
                  <a:gd name="T0" fmla="*/ 528 w 728"/>
                  <a:gd name="T1" fmla="*/ 797 h 797"/>
                  <a:gd name="T2" fmla="*/ 0 w 728"/>
                  <a:gd name="T3" fmla="*/ 629 h 797"/>
                  <a:gd name="T4" fmla="*/ 199 w 728"/>
                  <a:gd name="T5" fmla="*/ 0 h 797"/>
                  <a:gd name="T6" fmla="*/ 728 w 728"/>
                  <a:gd name="T7" fmla="*/ 168 h 797"/>
                  <a:gd name="T8" fmla="*/ 528 w 728"/>
                  <a:gd name="T9" fmla="*/ 797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8" h="797">
                    <a:moveTo>
                      <a:pt x="528" y="797"/>
                    </a:moveTo>
                    <a:lnTo>
                      <a:pt x="0" y="629"/>
                    </a:lnTo>
                    <a:lnTo>
                      <a:pt x="199" y="0"/>
                    </a:lnTo>
                    <a:lnTo>
                      <a:pt x="728" y="168"/>
                    </a:lnTo>
                    <a:lnTo>
                      <a:pt x="528" y="79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4" name="Freeform: Shape 13"/>
              <p:cNvSpPr/>
              <p:nvPr/>
            </p:nvSpPr>
            <p:spPr bwMode="auto">
              <a:xfrm>
                <a:off x="4896916" y="2621906"/>
                <a:ext cx="348334" cy="811490"/>
              </a:xfrm>
              <a:custGeom>
                <a:avLst/>
                <a:gdLst>
                  <a:gd name="T0" fmla="*/ 270 w 270"/>
                  <a:gd name="T1" fmla="*/ 0 h 629"/>
                  <a:gd name="T2" fmla="*/ 71 w 270"/>
                  <a:gd name="T3" fmla="*/ 629 h 629"/>
                  <a:gd name="T4" fmla="*/ 0 w 270"/>
                  <a:gd name="T5" fmla="*/ 256 h 629"/>
                  <a:gd name="T6" fmla="*/ 270 w 270"/>
                  <a:gd name="T7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0" h="629">
                    <a:moveTo>
                      <a:pt x="270" y="0"/>
                    </a:moveTo>
                    <a:lnTo>
                      <a:pt x="71" y="629"/>
                    </a:lnTo>
                    <a:lnTo>
                      <a:pt x="0" y="256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5" name="Freeform: Shape 14"/>
              <p:cNvSpPr/>
              <p:nvPr/>
            </p:nvSpPr>
            <p:spPr bwMode="auto">
              <a:xfrm>
                <a:off x="5245250" y="2477412"/>
                <a:ext cx="682476" cy="361235"/>
              </a:xfrm>
              <a:custGeom>
                <a:avLst/>
                <a:gdLst>
                  <a:gd name="T0" fmla="*/ 529 w 529"/>
                  <a:gd name="T1" fmla="*/ 280 h 280"/>
                  <a:gd name="T2" fmla="*/ 0 w 529"/>
                  <a:gd name="T3" fmla="*/ 112 h 280"/>
                  <a:gd name="T4" fmla="*/ 362 w 529"/>
                  <a:gd name="T5" fmla="*/ 0 h 280"/>
                  <a:gd name="T6" fmla="*/ 529 w 529"/>
                  <a:gd name="T7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9" h="280">
                    <a:moveTo>
                      <a:pt x="529" y="280"/>
                    </a:moveTo>
                    <a:lnTo>
                      <a:pt x="0" y="112"/>
                    </a:lnTo>
                    <a:lnTo>
                      <a:pt x="362" y="0"/>
                    </a:lnTo>
                    <a:lnTo>
                      <a:pt x="529" y="28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29"/>
            <p:cNvGrpSpPr/>
            <p:nvPr/>
          </p:nvGrpSpPr>
          <p:grpSpPr>
            <a:xfrm>
              <a:off x="4544994" y="1518634"/>
              <a:ext cx="868901" cy="810846"/>
              <a:chOff x="4553742" y="1540780"/>
              <a:chExt cx="1158534" cy="1081126"/>
            </a:xfrm>
          </p:grpSpPr>
          <p:sp>
            <p:nvSpPr>
              <p:cNvPr id="37" name="Freeform: Shape 15"/>
              <p:cNvSpPr/>
              <p:nvPr/>
            </p:nvSpPr>
            <p:spPr bwMode="auto">
              <a:xfrm>
                <a:off x="5245250" y="2047799"/>
                <a:ext cx="467026" cy="574107"/>
              </a:xfrm>
              <a:custGeom>
                <a:avLst/>
                <a:gdLst>
                  <a:gd name="T0" fmla="*/ 362 w 362"/>
                  <a:gd name="T1" fmla="*/ 333 h 445"/>
                  <a:gd name="T2" fmla="*/ 0 w 362"/>
                  <a:gd name="T3" fmla="*/ 445 h 445"/>
                  <a:gd name="T4" fmla="*/ 329 w 362"/>
                  <a:gd name="T5" fmla="*/ 0 h 445"/>
                  <a:gd name="T6" fmla="*/ 362 w 362"/>
                  <a:gd name="T7" fmla="*/ 333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2" h="445">
                    <a:moveTo>
                      <a:pt x="362" y="333"/>
                    </a:moveTo>
                    <a:lnTo>
                      <a:pt x="0" y="445"/>
                    </a:lnTo>
                    <a:lnTo>
                      <a:pt x="329" y="0"/>
                    </a:lnTo>
                    <a:lnTo>
                      <a:pt x="362" y="33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8" name="Freeform: Shape 16"/>
              <p:cNvSpPr/>
              <p:nvPr/>
            </p:nvSpPr>
            <p:spPr bwMode="auto">
              <a:xfrm>
                <a:off x="4564063" y="1540780"/>
                <a:ext cx="1105638" cy="1081126"/>
              </a:xfrm>
              <a:custGeom>
                <a:avLst/>
                <a:gdLst>
                  <a:gd name="T0" fmla="*/ 857 w 857"/>
                  <a:gd name="T1" fmla="*/ 393 h 838"/>
                  <a:gd name="T2" fmla="*/ 329 w 857"/>
                  <a:gd name="T3" fmla="*/ 0 h 838"/>
                  <a:gd name="T4" fmla="*/ 0 w 857"/>
                  <a:gd name="T5" fmla="*/ 441 h 838"/>
                  <a:gd name="T6" fmla="*/ 528 w 857"/>
                  <a:gd name="T7" fmla="*/ 838 h 838"/>
                  <a:gd name="T8" fmla="*/ 857 w 857"/>
                  <a:gd name="T9" fmla="*/ 393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7" h="838">
                    <a:moveTo>
                      <a:pt x="857" y="393"/>
                    </a:moveTo>
                    <a:lnTo>
                      <a:pt x="329" y="0"/>
                    </a:lnTo>
                    <a:lnTo>
                      <a:pt x="0" y="441"/>
                    </a:lnTo>
                    <a:lnTo>
                      <a:pt x="528" y="838"/>
                    </a:lnTo>
                    <a:lnTo>
                      <a:pt x="857" y="3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9" name="Freeform: Shape 17"/>
              <p:cNvSpPr/>
              <p:nvPr/>
            </p:nvSpPr>
            <p:spPr bwMode="auto">
              <a:xfrm>
                <a:off x="4564063" y="1540780"/>
                <a:ext cx="1105638" cy="1081126"/>
              </a:xfrm>
              <a:custGeom>
                <a:avLst/>
                <a:gdLst>
                  <a:gd name="T0" fmla="*/ 857 w 857"/>
                  <a:gd name="T1" fmla="*/ 393 h 838"/>
                  <a:gd name="T2" fmla="*/ 329 w 857"/>
                  <a:gd name="T3" fmla="*/ 0 h 838"/>
                  <a:gd name="T4" fmla="*/ 0 w 857"/>
                  <a:gd name="T5" fmla="*/ 441 h 838"/>
                  <a:gd name="T6" fmla="*/ 528 w 857"/>
                  <a:gd name="T7" fmla="*/ 838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7" h="838">
                    <a:moveTo>
                      <a:pt x="857" y="393"/>
                    </a:moveTo>
                    <a:lnTo>
                      <a:pt x="329" y="0"/>
                    </a:lnTo>
                    <a:lnTo>
                      <a:pt x="0" y="441"/>
                    </a:lnTo>
                    <a:lnTo>
                      <a:pt x="528" y="83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0" name="Freeform: Shape 18"/>
              <p:cNvSpPr/>
              <p:nvPr/>
            </p:nvSpPr>
            <p:spPr bwMode="auto">
              <a:xfrm>
                <a:off x="4553742" y="1540780"/>
                <a:ext cx="434772" cy="568946"/>
              </a:xfrm>
              <a:custGeom>
                <a:avLst/>
                <a:gdLst>
                  <a:gd name="T0" fmla="*/ 337 w 337"/>
                  <a:gd name="T1" fmla="*/ 0 h 441"/>
                  <a:gd name="T2" fmla="*/ 8 w 337"/>
                  <a:gd name="T3" fmla="*/ 441 h 441"/>
                  <a:gd name="T4" fmla="*/ 0 w 337"/>
                  <a:gd name="T5" fmla="*/ 62 h 441"/>
                  <a:gd name="T6" fmla="*/ 337 w 337"/>
                  <a:gd name="T7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7" h="441">
                    <a:moveTo>
                      <a:pt x="337" y="0"/>
                    </a:moveTo>
                    <a:lnTo>
                      <a:pt x="8" y="441"/>
                    </a:lnTo>
                    <a:lnTo>
                      <a:pt x="0" y="62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41" name="Freeform: Shape 19"/>
              <p:cNvSpPr/>
              <p:nvPr/>
            </p:nvSpPr>
            <p:spPr bwMode="auto">
              <a:xfrm>
                <a:off x="4564063" y="2109725"/>
                <a:ext cx="681187" cy="512181"/>
              </a:xfrm>
              <a:custGeom>
                <a:avLst/>
                <a:gdLst>
                  <a:gd name="T0" fmla="*/ 0 w 528"/>
                  <a:gd name="T1" fmla="*/ 0 h 397"/>
                  <a:gd name="T2" fmla="*/ 528 w 528"/>
                  <a:gd name="T3" fmla="*/ 397 h 397"/>
                  <a:gd name="T4" fmla="*/ 161 w 528"/>
                  <a:gd name="T5" fmla="*/ 339 h 397"/>
                  <a:gd name="T6" fmla="*/ 0 w 528"/>
                  <a:gd name="T7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8" h="397">
                    <a:moveTo>
                      <a:pt x="0" y="0"/>
                    </a:moveTo>
                    <a:lnTo>
                      <a:pt x="528" y="397"/>
                    </a:lnTo>
                    <a:lnTo>
                      <a:pt x="161" y="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33"/>
            <p:cNvGrpSpPr/>
            <p:nvPr/>
          </p:nvGrpSpPr>
          <p:grpSpPr>
            <a:xfrm>
              <a:off x="3529991" y="2221105"/>
              <a:ext cx="769237" cy="1018877"/>
              <a:chOff x="3200400" y="2477412"/>
              <a:chExt cx="1025649" cy="1358502"/>
            </a:xfrm>
          </p:grpSpPr>
          <p:sp>
            <p:nvSpPr>
              <p:cNvPr id="33" name="Freeform: Shape 20"/>
              <p:cNvSpPr/>
              <p:nvPr/>
            </p:nvSpPr>
            <p:spPr bwMode="auto">
              <a:xfrm>
                <a:off x="3454554" y="3433395"/>
                <a:ext cx="674736" cy="402519"/>
              </a:xfrm>
              <a:custGeom>
                <a:avLst/>
                <a:gdLst>
                  <a:gd name="T0" fmla="*/ 523 w 523"/>
                  <a:gd name="T1" fmla="*/ 0 h 312"/>
                  <a:gd name="T2" fmla="*/ 308 w 523"/>
                  <a:gd name="T3" fmla="*/ 312 h 312"/>
                  <a:gd name="T4" fmla="*/ 0 w 523"/>
                  <a:gd name="T5" fmla="*/ 168 h 312"/>
                  <a:gd name="T6" fmla="*/ 523 w 523"/>
                  <a:gd name="T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" h="312">
                    <a:moveTo>
                      <a:pt x="523" y="0"/>
                    </a:moveTo>
                    <a:lnTo>
                      <a:pt x="308" y="312"/>
                    </a:lnTo>
                    <a:lnTo>
                      <a:pt x="0" y="168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4" name="Freeform: Shape 21"/>
              <p:cNvSpPr/>
              <p:nvPr/>
            </p:nvSpPr>
            <p:spPr bwMode="auto">
              <a:xfrm>
                <a:off x="3200400" y="2621906"/>
                <a:ext cx="928891" cy="1028231"/>
              </a:xfrm>
              <a:custGeom>
                <a:avLst/>
                <a:gdLst>
                  <a:gd name="T0" fmla="*/ 720 w 720"/>
                  <a:gd name="T1" fmla="*/ 629 h 797"/>
                  <a:gd name="T2" fmla="*/ 197 w 720"/>
                  <a:gd name="T3" fmla="*/ 797 h 797"/>
                  <a:gd name="T4" fmla="*/ 0 w 720"/>
                  <a:gd name="T5" fmla="*/ 168 h 797"/>
                  <a:gd name="T6" fmla="*/ 528 w 720"/>
                  <a:gd name="T7" fmla="*/ 0 h 797"/>
                  <a:gd name="T8" fmla="*/ 720 w 720"/>
                  <a:gd name="T9" fmla="*/ 629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0" h="797">
                    <a:moveTo>
                      <a:pt x="720" y="629"/>
                    </a:moveTo>
                    <a:lnTo>
                      <a:pt x="197" y="797"/>
                    </a:lnTo>
                    <a:lnTo>
                      <a:pt x="0" y="168"/>
                    </a:lnTo>
                    <a:lnTo>
                      <a:pt x="528" y="0"/>
                    </a:lnTo>
                    <a:lnTo>
                      <a:pt x="720" y="62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5" name="Freeform: Shape 22"/>
              <p:cNvSpPr/>
              <p:nvPr/>
            </p:nvSpPr>
            <p:spPr bwMode="auto">
              <a:xfrm>
                <a:off x="3200400" y="2477412"/>
                <a:ext cx="681187" cy="361235"/>
              </a:xfrm>
              <a:custGeom>
                <a:avLst/>
                <a:gdLst>
                  <a:gd name="T0" fmla="*/ 0 w 528"/>
                  <a:gd name="T1" fmla="*/ 280 h 280"/>
                  <a:gd name="T2" fmla="*/ 528 w 528"/>
                  <a:gd name="T3" fmla="*/ 112 h 280"/>
                  <a:gd name="T4" fmla="*/ 163 w 528"/>
                  <a:gd name="T5" fmla="*/ 0 h 280"/>
                  <a:gd name="T6" fmla="*/ 0 w 528"/>
                  <a:gd name="T7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8" h="280">
                    <a:moveTo>
                      <a:pt x="0" y="280"/>
                    </a:moveTo>
                    <a:lnTo>
                      <a:pt x="528" y="112"/>
                    </a:lnTo>
                    <a:lnTo>
                      <a:pt x="163" y="0"/>
                    </a:lnTo>
                    <a:lnTo>
                      <a:pt x="0" y="28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6" name="Freeform: Shape 23"/>
              <p:cNvSpPr/>
              <p:nvPr/>
            </p:nvSpPr>
            <p:spPr bwMode="auto">
              <a:xfrm>
                <a:off x="3881586" y="2621906"/>
                <a:ext cx="344463" cy="811490"/>
              </a:xfrm>
              <a:custGeom>
                <a:avLst/>
                <a:gdLst>
                  <a:gd name="T0" fmla="*/ 192 w 267"/>
                  <a:gd name="T1" fmla="*/ 629 h 629"/>
                  <a:gd name="T2" fmla="*/ 0 w 267"/>
                  <a:gd name="T3" fmla="*/ 0 h 629"/>
                  <a:gd name="T4" fmla="*/ 267 w 267"/>
                  <a:gd name="T5" fmla="*/ 262 h 629"/>
                  <a:gd name="T6" fmla="*/ 192 w 267"/>
                  <a:gd name="T7" fmla="*/ 629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629">
                    <a:moveTo>
                      <a:pt x="192" y="629"/>
                    </a:moveTo>
                    <a:lnTo>
                      <a:pt x="0" y="0"/>
                    </a:lnTo>
                    <a:lnTo>
                      <a:pt x="267" y="262"/>
                    </a:lnTo>
                    <a:lnTo>
                      <a:pt x="192" y="629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30"/>
            <p:cNvGrpSpPr/>
            <p:nvPr/>
          </p:nvGrpSpPr>
          <p:grpSpPr>
            <a:xfrm>
              <a:off x="3687708" y="1518634"/>
              <a:ext cx="865030" cy="810846"/>
              <a:chOff x="3410690" y="1540780"/>
              <a:chExt cx="1153373" cy="1081126"/>
            </a:xfrm>
          </p:grpSpPr>
          <p:sp>
            <p:nvSpPr>
              <p:cNvPr id="29" name="Freeform: Shape 24"/>
              <p:cNvSpPr/>
              <p:nvPr/>
            </p:nvSpPr>
            <p:spPr bwMode="auto">
              <a:xfrm>
                <a:off x="4129290" y="1540780"/>
                <a:ext cx="434772" cy="568946"/>
              </a:xfrm>
              <a:custGeom>
                <a:avLst/>
                <a:gdLst>
                  <a:gd name="T0" fmla="*/ 329 w 337"/>
                  <a:gd name="T1" fmla="*/ 62 h 441"/>
                  <a:gd name="T2" fmla="*/ 337 w 337"/>
                  <a:gd name="T3" fmla="*/ 441 h 441"/>
                  <a:gd name="T4" fmla="*/ 0 w 337"/>
                  <a:gd name="T5" fmla="*/ 0 h 441"/>
                  <a:gd name="T6" fmla="*/ 329 w 337"/>
                  <a:gd name="T7" fmla="*/ 62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7" h="441">
                    <a:moveTo>
                      <a:pt x="329" y="62"/>
                    </a:moveTo>
                    <a:lnTo>
                      <a:pt x="337" y="441"/>
                    </a:lnTo>
                    <a:lnTo>
                      <a:pt x="0" y="0"/>
                    </a:lnTo>
                    <a:lnTo>
                      <a:pt x="329" y="6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0" name="Freeform: Shape 25"/>
              <p:cNvSpPr/>
              <p:nvPr/>
            </p:nvSpPr>
            <p:spPr bwMode="auto">
              <a:xfrm>
                <a:off x="3410690" y="2047799"/>
                <a:ext cx="470896" cy="574107"/>
              </a:xfrm>
              <a:custGeom>
                <a:avLst/>
                <a:gdLst>
                  <a:gd name="T0" fmla="*/ 365 w 365"/>
                  <a:gd name="T1" fmla="*/ 445 h 445"/>
                  <a:gd name="T2" fmla="*/ 0 w 365"/>
                  <a:gd name="T3" fmla="*/ 333 h 445"/>
                  <a:gd name="T4" fmla="*/ 34 w 365"/>
                  <a:gd name="T5" fmla="*/ 0 h 445"/>
                  <a:gd name="T6" fmla="*/ 365 w 365"/>
                  <a:gd name="T7" fmla="*/ 445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5" h="445">
                    <a:moveTo>
                      <a:pt x="365" y="445"/>
                    </a:moveTo>
                    <a:lnTo>
                      <a:pt x="0" y="333"/>
                    </a:lnTo>
                    <a:lnTo>
                      <a:pt x="34" y="0"/>
                    </a:lnTo>
                    <a:lnTo>
                      <a:pt x="365" y="44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1" name="Freeform: Shape 26"/>
              <p:cNvSpPr/>
              <p:nvPr/>
            </p:nvSpPr>
            <p:spPr bwMode="auto">
              <a:xfrm>
                <a:off x="3454554" y="1540780"/>
                <a:ext cx="1109509" cy="1081126"/>
              </a:xfrm>
              <a:custGeom>
                <a:avLst/>
                <a:gdLst>
                  <a:gd name="T0" fmla="*/ 523 w 860"/>
                  <a:gd name="T1" fmla="*/ 0 h 838"/>
                  <a:gd name="T2" fmla="*/ 0 w 860"/>
                  <a:gd name="T3" fmla="*/ 393 h 838"/>
                  <a:gd name="T4" fmla="*/ 331 w 860"/>
                  <a:gd name="T5" fmla="*/ 838 h 838"/>
                  <a:gd name="T6" fmla="*/ 860 w 860"/>
                  <a:gd name="T7" fmla="*/ 441 h 838"/>
                  <a:gd name="T8" fmla="*/ 523 w 860"/>
                  <a:gd name="T9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0" h="838">
                    <a:moveTo>
                      <a:pt x="523" y="0"/>
                    </a:moveTo>
                    <a:lnTo>
                      <a:pt x="0" y="393"/>
                    </a:lnTo>
                    <a:lnTo>
                      <a:pt x="331" y="838"/>
                    </a:lnTo>
                    <a:lnTo>
                      <a:pt x="860" y="441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  <p:sp>
            <p:nvSpPr>
              <p:cNvPr id="32" name="Freeform: Shape 27"/>
              <p:cNvSpPr/>
              <p:nvPr/>
            </p:nvSpPr>
            <p:spPr bwMode="auto">
              <a:xfrm>
                <a:off x="3881586" y="2109725"/>
                <a:ext cx="682476" cy="512181"/>
              </a:xfrm>
              <a:custGeom>
                <a:avLst/>
                <a:gdLst>
                  <a:gd name="T0" fmla="*/ 529 w 529"/>
                  <a:gd name="T1" fmla="*/ 0 h 397"/>
                  <a:gd name="T2" fmla="*/ 369 w 529"/>
                  <a:gd name="T3" fmla="*/ 338 h 397"/>
                  <a:gd name="T4" fmla="*/ 0 w 529"/>
                  <a:gd name="T5" fmla="*/ 397 h 397"/>
                  <a:gd name="T6" fmla="*/ 529 w 529"/>
                  <a:gd name="T7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9" h="397">
                    <a:moveTo>
                      <a:pt x="529" y="0"/>
                    </a:moveTo>
                    <a:lnTo>
                      <a:pt x="369" y="338"/>
                    </a:lnTo>
                    <a:lnTo>
                      <a:pt x="0" y="397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50000"/>
                  </a:lnSpc>
                </a:pPr>
                <a:endParaRPr sz="2000">
                  <a:cs typeface="+mn-ea"/>
                  <a:sym typeface="+mn-lt"/>
                </a:endParaRPr>
              </a:p>
            </p:txBody>
          </p:sp>
        </p:grpSp>
        <p:sp>
          <p:nvSpPr>
            <p:cNvPr id="9" name="Freeform: Shape 42"/>
            <p:cNvSpPr/>
            <p:nvPr/>
          </p:nvSpPr>
          <p:spPr bwMode="auto">
            <a:xfrm>
              <a:off x="4409169" y="3031434"/>
              <a:ext cx="330924" cy="330924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endParaRPr sz="2000">
                <a:cs typeface="+mn-ea"/>
                <a:sym typeface="+mn-lt"/>
              </a:endParaRPr>
            </a:p>
          </p:txBody>
        </p:sp>
        <p:sp>
          <p:nvSpPr>
            <p:cNvPr id="10" name="Freeform: Shape 45"/>
            <p:cNvSpPr/>
            <p:nvPr/>
          </p:nvSpPr>
          <p:spPr bwMode="auto">
            <a:xfrm>
              <a:off x="4802377" y="1761493"/>
              <a:ext cx="330924" cy="330924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endParaRPr sz="2000">
                <a:cs typeface="+mn-ea"/>
                <a:sym typeface="+mn-lt"/>
              </a:endParaRPr>
            </a:p>
          </p:txBody>
        </p:sp>
        <p:sp>
          <p:nvSpPr>
            <p:cNvPr id="11" name="Freeform: Shape 46"/>
            <p:cNvSpPr/>
            <p:nvPr/>
          </p:nvSpPr>
          <p:spPr bwMode="auto">
            <a:xfrm>
              <a:off x="3954774" y="1761493"/>
              <a:ext cx="330924" cy="330924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endParaRPr sz="2000">
                <a:cs typeface="+mn-ea"/>
                <a:sym typeface="+mn-lt"/>
              </a:endParaRPr>
            </a:p>
          </p:txBody>
        </p:sp>
        <p:sp>
          <p:nvSpPr>
            <p:cNvPr id="12" name="Freeform: Shape 47"/>
            <p:cNvSpPr/>
            <p:nvPr/>
          </p:nvSpPr>
          <p:spPr bwMode="auto">
            <a:xfrm>
              <a:off x="3703815" y="2535570"/>
              <a:ext cx="330924" cy="330924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endParaRPr sz="2000">
                <a:cs typeface="+mn-ea"/>
                <a:sym typeface="+mn-lt"/>
              </a:endParaRPr>
            </a:p>
          </p:txBody>
        </p:sp>
        <p:sp>
          <p:nvSpPr>
            <p:cNvPr id="13" name="Freeform: Shape 48"/>
            <p:cNvSpPr/>
            <p:nvPr/>
          </p:nvSpPr>
          <p:spPr bwMode="auto">
            <a:xfrm>
              <a:off x="5051042" y="2535570"/>
              <a:ext cx="330924" cy="330924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</a:pPr>
              <a:endParaRPr sz="2000">
                <a:cs typeface="+mn-ea"/>
                <a:sym typeface="+mn-lt"/>
              </a:endParaRPr>
            </a:p>
          </p:txBody>
        </p:sp>
      </p:grpSp>
      <p:sp>
        <p:nvSpPr>
          <p:cNvPr id="55" name="Rectangle 29"/>
          <p:cNvSpPr/>
          <p:nvPr/>
        </p:nvSpPr>
        <p:spPr>
          <a:xfrm>
            <a:off x="1957181" y="2102215"/>
            <a:ext cx="221599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Rectangle 30"/>
          <p:cNvSpPr/>
          <p:nvPr/>
        </p:nvSpPr>
        <p:spPr>
          <a:xfrm>
            <a:off x="3323530" y="1731691"/>
            <a:ext cx="841897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Rectangle 29"/>
          <p:cNvSpPr/>
          <p:nvPr/>
        </p:nvSpPr>
        <p:spPr>
          <a:xfrm>
            <a:off x="1928072" y="3435549"/>
            <a:ext cx="221599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Rectangle 30"/>
          <p:cNvSpPr/>
          <p:nvPr/>
        </p:nvSpPr>
        <p:spPr>
          <a:xfrm>
            <a:off x="3294421" y="3065024"/>
            <a:ext cx="841897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Rectangle 29"/>
          <p:cNvSpPr/>
          <p:nvPr/>
        </p:nvSpPr>
        <p:spPr>
          <a:xfrm>
            <a:off x="1924909" y="4729037"/>
            <a:ext cx="221599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0" name="Rectangle 30"/>
          <p:cNvSpPr/>
          <p:nvPr/>
        </p:nvSpPr>
        <p:spPr>
          <a:xfrm>
            <a:off x="3291258" y="4358512"/>
            <a:ext cx="841897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Rectangle 29"/>
          <p:cNvSpPr/>
          <p:nvPr/>
        </p:nvSpPr>
        <p:spPr>
          <a:xfrm>
            <a:off x="7853417" y="2512585"/>
            <a:ext cx="221599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Rectangle 30"/>
          <p:cNvSpPr/>
          <p:nvPr/>
        </p:nvSpPr>
        <p:spPr>
          <a:xfrm>
            <a:off x="9219766" y="2142060"/>
            <a:ext cx="841897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Rectangle 29"/>
          <p:cNvSpPr/>
          <p:nvPr/>
        </p:nvSpPr>
        <p:spPr>
          <a:xfrm>
            <a:off x="8055683" y="4393841"/>
            <a:ext cx="221599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Rectangle 30"/>
          <p:cNvSpPr/>
          <p:nvPr/>
        </p:nvSpPr>
        <p:spPr>
          <a:xfrm>
            <a:off x="9422032" y="4023316"/>
            <a:ext cx="841897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362190" y="1398270"/>
            <a:ext cx="28295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1)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展示</a:t>
            </a:r>
            <a:r>
              <a:rPr 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关键</a:t>
            </a:r>
            <a:r>
              <a:rPr lang="en-US" altLang="zh-CN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userInfo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2)</a:t>
            </a:r>
            <a:r>
              <a:rPr lang="en-US" altLang="zh-CN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登出</a:t>
            </a:r>
            <a:r>
              <a:rPr lang="en-US" altLang="zh-CN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Sign out</a:t>
            </a:r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；</a:t>
            </a: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0700" y="941070"/>
            <a:ext cx="11220450" cy="547560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96595" y="440690"/>
            <a:ext cx="5706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3.6.4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功能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- Create Stock</a:t>
            </a:r>
            <a:endParaRPr lang="zh-CN" altLang="en-US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01645" y="4636135"/>
            <a:ext cx="148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日历组件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16020" y="509270"/>
            <a:ext cx="413829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6595" y="440690"/>
            <a:ext cx="5118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3.6.5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功能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股票列表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745" y="1134745"/>
            <a:ext cx="9664509" cy="48530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087329" y="2772697"/>
            <a:ext cx="7452852" cy="2428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116825" y="4812269"/>
            <a:ext cx="1779639" cy="36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实时数据展示</a:t>
            </a:r>
          </a:p>
        </p:txBody>
      </p:sp>
      <p:sp>
        <p:nvSpPr>
          <p:cNvPr id="20" name="矩形 19"/>
          <p:cNvSpPr/>
          <p:nvPr/>
        </p:nvSpPr>
        <p:spPr>
          <a:xfrm>
            <a:off x="3087329" y="2348119"/>
            <a:ext cx="7452852" cy="414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070123" y="1958502"/>
            <a:ext cx="1779639" cy="36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查询功能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760542" y="5457408"/>
            <a:ext cx="1779639" cy="36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分页功能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16020" y="509270"/>
            <a:ext cx="413829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6595" y="440690"/>
            <a:ext cx="4537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3.6.6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功能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股票详情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821" y="1380305"/>
            <a:ext cx="9448801" cy="47015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80327" y="4395019"/>
            <a:ext cx="7452852" cy="16868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46320" y="4006023"/>
            <a:ext cx="1779639" cy="36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历史数据展示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026014" y="3691851"/>
            <a:ext cx="1504335" cy="36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上传和下载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16020" y="509270"/>
            <a:ext cx="413829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6595" y="440690"/>
            <a:ext cx="43910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3.6.7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功能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股票收藏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0070" y="1083310"/>
            <a:ext cx="11089640" cy="536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8340" y="1203960"/>
            <a:ext cx="8275320" cy="445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198080" y="1827950"/>
            <a:ext cx="6720749" cy="10109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zh-CN" sz="4265" b="1" spc="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PART04</a:t>
            </a:r>
            <a:endParaRPr lang="zh-CN" altLang="en-US" sz="4265" spc="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12422" y="2892845"/>
            <a:ext cx="3079750" cy="896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73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DevOps </a:t>
            </a:r>
            <a:r>
              <a:rPr lang="zh-CN" altLang="en-US" sz="373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实践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16020" y="509270"/>
            <a:ext cx="413829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6595" y="440690"/>
            <a:ext cx="3799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4.1 DevOps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实践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83" y="2035893"/>
            <a:ext cx="5123640" cy="27862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0" y="2168378"/>
            <a:ext cx="5367950" cy="295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在本项目中：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华文中宋" panose="02010600040101010101" charset="-122"/>
                <a:ea typeface="华文中宋" panose="02010600040101010101" charset="-122"/>
              </a:rPr>
              <a:t>Git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: 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代码管理，方便团队协作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华文中宋" panose="02010600040101010101" charset="-122"/>
                <a:ea typeface="华文中宋" panose="02010600040101010101" charset="-122"/>
              </a:rPr>
              <a:t>Jenkins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：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CI/CD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平台，方便部署前端和后端服务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华文中宋" panose="02010600040101010101" charset="-122"/>
                <a:ea typeface="华文中宋" panose="02010600040101010101" charset="-122"/>
              </a:rPr>
              <a:t>Docker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：作为容器承载后端与前端服务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华文中宋" panose="02010600040101010101" charset="-122"/>
                <a:ea typeface="华文中宋" panose="02010600040101010101" charset="-122"/>
              </a:rPr>
              <a:t>Nginx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：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web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服务器，部署前端，实现反向代理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flipH="1">
            <a:off x="892481" y="1373669"/>
            <a:ext cx="9879411" cy="3724590"/>
            <a:chOff x="757290" y="1365590"/>
            <a:chExt cx="7744037" cy="2919543"/>
          </a:xfrm>
        </p:grpSpPr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6037264" y="1603790"/>
              <a:ext cx="641350" cy="6351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40000"/>
                </a:lnSpc>
              </a:pPr>
              <a:endParaRPr lang="zh-CN" altLang="en-US" sz="36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5041902" y="1668898"/>
              <a:ext cx="255588" cy="2556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40000"/>
                </a:lnSpc>
              </a:pPr>
              <a:endParaRPr lang="zh-CN" altLang="en-US" sz="36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4719641" y="1668898"/>
              <a:ext cx="176212" cy="1762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40000"/>
                </a:lnSpc>
              </a:pPr>
              <a:endParaRPr lang="zh-CN" altLang="en-US" sz="36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grpSp>
          <p:nvGrpSpPr>
            <p:cNvPr id="21" name="Group 19"/>
            <p:cNvGrpSpPr/>
            <p:nvPr/>
          </p:nvGrpSpPr>
          <p:grpSpPr bwMode="auto">
            <a:xfrm>
              <a:off x="6767777" y="1757053"/>
              <a:ext cx="1733550" cy="2528080"/>
              <a:chOff x="2301" y="-53"/>
              <a:chExt cx="1335" cy="1947"/>
            </a:xfrm>
          </p:grpSpPr>
          <p:sp>
            <p:nvSpPr>
              <p:cNvPr id="44" name="Freeform 20"/>
              <p:cNvSpPr>
                <a:spLocks noEditPoints="1"/>
              </p:cNvSpPr>
              <p:nvPr/>
            </p:nvSpPr>
            <p:spPr bwMode="auto">
              <a:xfrm>
                <a:off x="2301" y="-53"/>
                <a:ext cx="1335" cy="1609"/>
              </a:xfrm>
              <a:custGeom>
                <a:avLst/>
                <a:gdLst>
                  <a:gd name="T0" fmla="*/ 282 w 565"/>
                  <a:gd name="T1" fmla="*/ 0 h 681"/>
                  <a:gd name="T2" fmla="*/ 0 w 565"/>
                  <a:gd name="T3" fmla="*/ 283 h 681"/>
                  <a:gd name="T4" fmla="*/ 72 w 565"/>
                  <a:gd name="T5" fmla="*/ 472 h 681"/>
                  <a:gd name="T6" fmla="*/ 72 w 565"/>
                  <a:gd name="T7" fmla="*/ 472 h 681"/>
                  <a:gd name="T8" fmla="*/ 73 w 565"/>
                  <a:gd name="T9" fmla="*/ 473 h 681"/>
                  <a:gd name="T10" fmla="*/ 85 w 565"/>
                  <a:gd name="T11" fmla="*/ 486 h 681"/>
                  <a:gd name="T12" fmla="*/ 151 w 565"/>
                  <a:gd name="T13" fmla="*/ 568 h 681"/>
                  <a:gd name="T14" fmla="*/ 232 w 565"/>
                  <a:gd name="T15" fmla="*/ 681 h 681"/>
                  <a:gd name="T16" fmla="*/ 275 w 565"/>
                  <a:gd name="T17" fmla="*/ 681 h 681"/>
                  <a:gd name="T18" fmla="*/ 289 w 565"/>
                  <a:gd name="T19" fmla="*/ 681 h 681"/>
                  <a:gd name="T20" fmla="*/ 332 w 565"/>
                  <a:gd name="T21" fmla="*/ 681 h 681"/>
                  <a:gd name="T22" fmla="*/ 414 w 565"/>
                  <a:gd name="T23" fmla="*/ 568 h 681"/>
                  <a:gd name="T24" fmla="*/ 477 w 565"/>
                  <a:gd name="T25" fmla="*/ 488 h 681"/>
                  <a:gd name="T26" fmla="*/ 565 w 565"/>
                  <a:gd name="T27" fmla="*/ 283 h 681"/>
                  <a:gd name="T28" fmla="*/ 282 w 565"/>
                  <a:gd name="T29" fmla="*/ 0 h 681"/>
                  <a:gd name="T30" fmla="*/ 388 w 565"/>
                  <a:gd name="T31" fmla="*/ 410 h 681"/>
                  <a:gd name="T32" fmla="*/ 354 w 565"/>
                  <a:gd name="T33" fmla="*/ 455 h 681"/>
                  <a:gd name="T34" fmla="*/ 309 w 565"/>
                  <a:gd name="T35" fmla="*/ 520 h 681"/>
                  <a:gd name="T36" fmla="*/ 286 w 565"/>
                  <a:gd name="T37" fmla="*/ 520 h 681"/>
                  <a:gd name="T38" fmla="*/ 279 w 565"/>
                  <a:gd name="T39" fmla="*/ 520 h 681"/>
                  <a:gd name="T40" fmla="*/ 255 w 565"/>
                  <a:gd name="T41" fmla="*/ 520 h 681"/>
                  <a:gd name="T42" fmla="*/ 211 w 565"/>
                  <a:gd name="T43" fmla="*/ 455 h 681"/>
                  <a:gd name="T44" fmla="*/ 176 w 565"/>
                  <a:gd name="T45" fmla="*/ 408 h 681"/>
                  <a:gd name="T46" fmla="*/ 169 w 565"/>
                  <a:gd name="T47" fmla="*/ 401 h 681"/>
                  <a:gd name="T48" fmla="*/ 168 w 565"/>
                  <a:gd name="T49" fmla="*/ 400 h 681"/>
                  <a:gd name="T50" fmla="*/ 168 w 565"/>
                  <a:gd name="T51" fmla="*/ 400 h 681"/>
                  <a:gd name="T52" fmla="*/ 129 w 565"/>
                  <a:gd name="T53" fmla="*/ 292 h 681"/>
                  <a:gd name="T54" fmla="*/ 282 w 565"/>
                  <a:gd name="T55" fmla="*/ 129 h 681"/>
                  <a:gd name="T56" fmla="*/ 436 w 565"/>
                  <a:gd name="T57" fmla="*/ 292 h 681"/>
                  <a:gd name="T58" fmla="*/ 388 w 565"/>
                  <a:gd name="T59" fmla="*/ 410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5" h="681">
                    <a:moveTo>
                      <a:pt x="282" y="0"/>
                    </a:moveTo>
                    <a:cubicBezTo>
                      <a:pt x="126" y="0"/>
                      <a:pt x="0" y="127"/>
                      <a:pt x="0" y="283"/>
                    </a:cubicBezTo>
                    <a:cubicBezTo>
                      <a:pt x="0" y="356"/>
                      <a:pt x="27" y="422"/>
                      <a:pt x="72" y="472"/>
                    </a:cubicBezTo>
                    <a:cubicBezTo>
                      <a:pt x="72" y="472"/>
                      <a:pt x="72" y="472"/>
                      <a:pt x="72" y="472"/>
                    </a:cubicBezTo>
                    <a:cubicBezTo>
                      <a:pt x="72" y="472"/>
                      <a:pt x="72" y="473"/>
                      <a:pt x="73" y="473"/>
                    </a:cubicBezTo>
                    <a:cubicBezTo>
                      <a:pt x="77" y="478"/>
                      <a:pt x="81" y="482"/>
                      <a:pt x="85" y="486"/>
                    </a:cubicBezTo>
                    <a:cubicBezTo>
                      <a:pt x="102" y="504"/>
                      <a:pt x="131" y="536"/>
                      <a:pt x="151" y="568"/>
                    </a:cubicBezTo>
                    <a:cubicBezTo>
                      <a:pt x="180" y="615"/>
                      <a:pt x="165" y="681"/>
                      <a:pt x="232" y="681"/>
                    </a:cubicBezTo>
                    <a:cubicBezTo>
                      <a:pt x="275" y="681"/>
                      <a:pt x="275" y="681"/>
                      <a:pt x="275" y="681"/>
                    </a:cubicBezTo>
                    <a:cubicBezTo>
                      <a:pt x="289" y="681"/>
                      <a:pt x="289" y="681"/>
                      <a:pt x="289" y="681"/>
                    </a:cubicBezTo>
                    <a:cubicBezTo>
                      <a:pt x="332" y="681"/>
                      <a:pt x="332" y="681"/>
                      <a:pt x="332" y="681"/>
                    </a:cubicBezTo>
                    <a:cubicBezTo>
                      <a:pt x="399" y="681"/>
                      <a:pt x="385" y="615"/>
                      <a:pt x="414" y="568"/>
                    </a:cubicBezTo>
                    <a:cubicBezTo>
                      <a:pt x="433" y="538"/>
                      <a:pt x="460" y="507"/>
                      <a:pt x="477" y="488"/>
                    </a:cubicBezTo>
                    <a:cubicBezTo>
                      <a:pt x="531" y="437"/>
                      <a:pt x="565" y="364"/>
                      <a:pt x="565" y="283"/>
                    </a:cubicBezTo>
                    <a:cubicBezTo>
                      <a:pt x="565" y="127"/>
                      <a:pt x="439" y="0"/>
                      <a:pt x="282" y="0"/>
                    </a:cubicBezTo>
                    <a:close/>
                    <a:moveTo>
                      <a:pt x="388" y="410"/>
                    </a:moveTo>
                    <a:cubicBezTo>
                      <a:pt x="379" y="420"/>
                      <a:pt x="364" y="438"/>
                      <a:pt x="354" y="455"/>
                    </a:cubicBezTo>
                    <a:cubicBezTo>
                      <a:pt x="338" y="482"/>
                      <a:pt x="346" y="520"/>
                      <a:pt x="309" y="520"/>
                    </a:cubicBezTo>
                    <a:cubicBezTo>
                      <a:pt x="286" y="520"/>
                      <a:pt x="286" y="520"/>
                      <a:pt x="286" y="520"/>
                    </a:cubicBezTo>
                    <a:cubicBezTo>
                      <a:pt x="279" y="520"/>
                      <a:pt x="279" y="520"/>
                      <a:pt x="279" y="520"/>
                    </a:cubicBezTo>
                    <a:cubicBezTo>
                      <a:pt x="255" y="520"/>
                      <a:pt x="255" y="520"/>
                      <a:pt x="255" y="520"/>
                    </a:cubicBezTo>
                    <a:cubicBezTo>
                      <a:pt x="219" y="520"/>
                      <a:pt x="227" y="482"/>
                      <a:pt x="211" y="455"/>
                    </a:cubicBezTo>
                    <a:cubicBezTo>
                      <a:pt x="201" y="437"/>
                      <a:pt x="185" y="419"/>
                      <a:pt x="176" y="408"/>
                    </a:cubicBezTo>
                    <a:cubicBezTo>
                      <a:pt x="173" y="406"/>
                      <a:pt x="171" y="403"/>
                      <a:pt x="169" y="401"/>
                    </a:cubicBezTo>
                    <a:cubicBezTo>
                      <a:pt x="169" y="401"/>
                      <a:pt x="168" y="400"/>
                      <a:pt x="168" y="400"/>
                    </a:cubicBezTo>
                    <a:cubicBezTo>
                      <a:pt x="168" y="400"/>
                      <a:pt x="168" y="400"/>
                      <a:pt x="168" y="400"/>
                    </a:cubicBezTo>
                    <a:cubicBezTo>
                      <a:pt x="144" y="371"/>
                      <a:pt x="129" y="333"/>
                      <a:pt x="129" y="292"/>
                    </a:cubicBezTo>
                    <a:cubicBezTo>
                      <a:pt x="129" y="202"/>
                      <a:pt x="198" y="129"/>
                      <a:pt x="282" y="129"/>
                    </a:cubicBezTo>
                    <a:cubicBezTo>
                      <a:pt x="367" y="129"/>
                      <a:pt x="436" y="202"/>
                      <a:pt x="436" y="292"/>
                    </a:cubicBezTo>
                    <a:cubicBezTo>
                      <a:pt x="436" y="338"/>
                      <a:pt x="417" y="380"/>
                      <a:pt x="388" y="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Freeform 21"/>
              <p:cNvSpPr/>
              <p:nvPr/>
            </p:nvSpPr>
            <p:spPr bwMode="auto">
              <a:xfrm>
                <a:off x="2743" y="1568"/>
                <a:ext cx="449" cy="108"/>
              </a:xfrm>
              <a:custGeom>
                <a:avLst/>
                <a:gdLst>
                  <a:gd name="T0" fmla="*/ 168 w 190"/>
                  <a:gd name="T1" fmla="*/ 0 h 46"/>
                  <a:gd name="T2" fmla="*/ 20 w 190"/>
                  <a:gd name="T3" fmla="*/ 0 h 46"/>
                  <a:gd name="T4" fmla="*/ 0 w 190"/>
                  <a:gd name="T5" fmla="*/ 23 h 46"/>
                  <a:gd name="T6" fmla="*/ 0 w 190"/>
                  <a:gd name="T7" fmla="*/ 24 h 46"/>
                  <a:gd name="T8" fmla="*/ 20 w 190"/>
                  <a:gd name="T9" fmla="*/ 46 h 46"/>
                  <a:gd name="T10" fmla="*/ 168 w 190"/>
                  <a:gd name="T11" fmla="*/ 46 h 46"/>
                  <a:gd name="T12" fmla="*/ 190 w 190"/>
                  <a:gd name="T13" fmla="*/ 24 h 46"/>
                  <a:gd name="T14" fmla="*/ 190 w 190"/>
                  <a:gd name="T15" fmla="*/ 23 h 46"/>
                  <a:gd name="T16" fmla="*/ 168 w 190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46">
                    <a:moveTo>
                      <a:pt x="16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12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5"/>
                      <a:pt x="9" y="46"/>
                      <a:pt x="20" y="46"/>
                    </a:cubicBezTo>
                    <a:cubicBezTo>
                      <a:pt x="168" y="46"/>
                      <a:pt x="168" y="46"/>
                      <a:pt x="168" y="46"/>
                    </a:cubicBezTo>
                    <a:cubicBezTo>
                      <a:pt x="180" y="46"/>
                      <a:pt x="190" y="35"/>
                      <a:pt x="190" y="24"/>
                    </a:cubicBezTo>
                    <a:cubicBezTo>
                      <a:pt x="190" y="23"/>
                      <a:pt x="190" y="23"/>
                      <a:pt x="190" y="23"/>
                    </a:cubicBezTo>
                    <a:cubicBezTo>
                      <a:pt x="190" y="12"/>
                      <a:pt x="180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Freeform 22"/>
              <p:cNvSpPr/>
              <p:nvPr/>
            </p:nvSpPr>
            <p:spPr bwMode="auto">
              <a:xfrm>
                <a:off x="2743" y="1695"/>
                <a:ext cx="449" cy="199"/>
              </a:xfrm>
              <a:custGeom>
                <a:avLst/>
                <a:gdLst>
                  <a:gd name="T0" fmla="*/ 168 w 190"/>
                  <a:gd name="T1" fmla="*/ 0 h 84"/>
                  <a:gd name="T2" fmla="*/ 20 w 190"/>
                  <a:gd name="T3" fmla="*/ 0 h 84"/>
                  <a:gd name="T4" fmla="*/ 0 w 190"/>
                  <a:gd name="T5" fmla="*/ 22 h 84"/>
                  <a:gd name="T6" fmla="*/ 0 w 190"/>
                  <a:gd name="T7" fmla="*/ 22 h 84"/>
                  <a:gd name="T8" fmla="*/ 20 w 190"/>
                  <a:gd name="T9" fmla="*/ 41 h 84"/>
                  <a:gd name="T10" fmla="*/ 48 w 190"/>
                  <a:gd name="T11" fmla="*/ 41 h 84"/>
                  <a:gd name="T12" fmla="*/ 48 w 190"/>
                  <a:gd name="T13" fmla="*/ 46 h 84"/>
                  <a:gd name="T14" fmla="*/ 95 w 190"/>
                  <a:gd name="T15" fmla="*/ 84 h 84"/>
                  <a:gd name="T16" fmla="*/ 141 w 190"/>
                  <a:gd name="T17" fmla="*/ 46 h 84"/>
                  <a:gd name="T18" fmla="*/ 141 w 190"/>
                  <a:gd name="T19" fmla="*/ 41 h 84"/>
                  <a:gd name="T20" fmla="*/ 168 w 190"/>
                  <a:gd name="T21" fmla="*/ 41 h 84"/>
                  <a:gd name="T22" fmla="*/ 190 w 190"/>
                  <a:gd name="T23" fmla="*/ 22 h 84"/>
                  <a:gd name="T24" fmla="*/ 190 w 190"/>
                  <a:gd name="T25" fmla="*/ 22 h 84"/>
                  <a:gd name="T26" fmla="*/ 168 w 190"/>
                  <a:gd name="T2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0" h="84">
                    <a:moveTo>
                      <a:pt x="16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1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3"/>
                      <a:pt x="9" y="41"/>
                      <a:pt x="20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43"/>
                      <a:pt x="48" y="44"/>
                      <a:pt x="48" y="46"/>
                    </a:cubicBezTo>
                    <a:cubicBezTo>
                      <a:pt x="48" y="67"/>
                      <a:pt x="69" y="84"/>
                      <a:pt x="95" y="84"/>
                    </a:cubicBezTo>
                    <a:cubicBezTo>
                      <a:pt x="120" y="84"/>
                      <a:pt x="141" y="67"/>
                      <a:pt x="141" y="46"/>
                    </a:cubicBezTo>
                    <a:cubicBezTo>
                      <a:pt x="141" y="44"/>
                      <a:pt x="141" y="43"/>
                      <a:pt x="14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80" y="41"/>
                      <a:pt x="190" y="33"/>
                      <a:pt x="190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11"/>
                      <a:pt x="180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 23"/>
              <p:cNvSpPr>
                <a:spLocks noEditPoints="1"/>
              </p:cNvSpPr>
              <p:nvPr/>
            </p:nvSpPr>
            <p:spPr bwMode="auto">
              <a:xfrm>
                <a:off x="2861" y="552"/>
                <a:ext cx="215" cy="276"/>
              </a:xfrm>
              <a:custGeom>
                <a:avLst/>
                <a:gdLst>
                  <a:gd name="T0" fmla="*/ 88 w 91"/>
                  <a:gd name="T1" fmla="*/ 0 h 117"/>
                  <a:gd name="T2" fmla="*/ 3 w 91"/>
                  <a:gd name="T3" fmla="*/ 0 h 117"/>
                  <a:gd name="T4" fmla="*/ 0 w 91"/>
                  <a:gd name="T5" fmla="*/ 3 h 117"/>
                  <a:gd name="T6" fmla="*/ 0 w 91"/>
                  <a:gd name="T7" fmla="*/ 114 h 117"/>
                  <a:gd name="T8" fmla="*/ 3 w 91"/>
                  <a:gd name="T9" fmla="*/ 116 h 117"/>
                  <a:gd name="T10" fmla="*/ 43 w 91"/>
                  <a:gd name="T11" fmla="*/ 92 h 117"/>
                  <a:gd name="T12" fmla="*/ 48 w 91"/>
                  <a:gd name="T13" fmla="*/ 92 h 117"/>
                  <a:gd name="T14" fmla="*/ 88 w 91"/>
                  <a:gd name="T15" fmla="*/ 116 h 117"/>
                  <a:gd name="T16" fmla="*/ 91 w 91"/>
                  <a:gd name="T17" fmla="*/ 114 h 117"/>
                  <a:gd name="T18" fmla="*/ 91 w 91"/>
                  <a:gd name="T19" fmla="*/ 3 h 117"/>
                  <a:gd name="T20" fmla="*/ 88 w 91"/>
                  <a:gd name="T21" fmla="*/ 0 h 117"/>
                  <a:gd name="T22" fmla="*/ 65 w 91"/>
                  <a:gd name="T23" fmla="*/ 49 h 117"/>
                  <a:gd name="T24" fmla="*/ 62 w 91"/>
                  <a:gd name="T25" fmla="*/ 53 h 117"/>
                  <a:gd name="T26" fmla="*/ 50 w 91"/>
                  <a:gd name="T27" fmla="*/ 53 h 117"/>
                  <a:gd name="T28" fmla="*/ 50 w 91"/>
                  <a:gd name="T29" fmla="*/ 64 h 117"/>
                  <a:gd name="T30" fmla="*/ 47 w 91"/>
                  <a:gd name="T31" fmla="*/ 67 h 117"/>
                  <a:gd name="T32" fmla="*/ 44 w 91"/>
                  <a:gd name="T33" fmla="*/ 67 h 117"/>
                  <a:gd name="T34" fmla="*/ 41 w 91"/>
                  <a:gd name="T35" fmla="*/ 64 h 117"/>
                  <a:gd name="T36" fmla="*/ 41 w 91"/>
                  <a:gd name="T37" fmla="*/ 53 h 117"/>
                  <a:gd name="T38" fmla="*/ 29 w 91"/>
                  <a:gd name="T39" fmla="*/ 53 h 117"/>
                  <a:gd name="T40" fmla="*/ 26 w 91"/>
                  <a:gd name="T41" fmla="*/ 49 h 117"/>
                  <a:gd name="T42" fmla="*/ 26 w 91"/>
                  <a:gd name="T43" fmla="*/ 46 h 117"/>
                  <a:gd name="T44" fmla="*/ 29 w 91"/>
                  <a:gd name="T45" fmla="*/ 43 h 117"/>
                  <a:gd name="T46" fmla="*/ 41 w 91"/>
                  <a:gd name="T47" fmla="*/ 43 h 117"/>
                  <a:gd name="T48" fmla="*/ 41 w 91"/>
                  <a:gd name="T49" fmla="*/ 31 h 117"/>
                  <a:gd name="T50" fmla="*/ 44 w 91"/>
                  <a:gd name="T51" fmla="*/ 28 h 117"/>
                  <a:gd name="T52" fmla="*/ 47 w 91"/>
                  <a:gd name="T53" fmla="*/ 28 h 117"/>
                  <a:gd name="T54" fmla="*/ 50 w 91"/>
                  <a:gd name="T55" fmla="*/ 31 h 117"/>
                  <a:gd name="T56" fmla="*/ 50 w 91"/>
                  <a:gd name="T57" fmla="*/ 43 h 117"/>
                  <a:gd name="T58" fmla="*/ 62 w 91"/>
                  <a:gd name="T59" fmla="*/ 43 h 117"/>
                  <a:gd name="T60" fmla="*/ 65 w 91"/>
                  <a:gd name="T61" fmla="*/ 46 h 117"/>
                  <a:gd name="T62" fmla="*/ 65 w 91"/>
                  <a:gd name="T63" fmla="*/ 4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1" h="117">
                    <a:moveTo>
                      <a:pt x="8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16"/>
                      <a:pt x="1" y="117"/>
                      <a:pt x="3" y="116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4" y="91"/>
                      <a:pt x="47" y="91"/>
                      <a:pt x="48" y="92"/>
                    </a:cubicBezTo>
                    <a:cubicBezTo>
                      <a:pt x="88" y="116"/>
                      <a:pt x="88" y="116"/>
                      <a:pt x="88" y="116"/>
                    </a:cubicBezTo>
                    <a:cubicBezTo>
                      <a:pt x="90" y="117"/>
                      <a:pt x="91" y="116"/>
                      <a:pt x="91" y="114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1"/>
                      <a:pt x="89" y="0"/>
                      <a:pt x="88" y="0"/>
                    </a:cubicBezTo>
                    <a:close/>
                    <a:moveTo>
                      <a:pt x="65" y="49"/>
                    </a:moveTo>
                    <a:cubicBezTo>
                      <a:pt x="65" y="51"/>
                      <a:pt x="64" y="53"/>
                      <a:pt x="62" y="53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6"/>
                      <a:pt x="49" y="67"/>
                      <a:pt x="47" y="67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42" y="67"/>
                      <a:pt x="41" y="66"/>
                      <a:pt x="41" y="6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7" y="53"/>
                      <a:pt x="26" y="51"/>
                      <a:pt x="26" y="49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4"/>
                      <a:pt x="27" y="43"/>
                      <a:pt x="29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29"/>
                      <a:pt x="42" y="28"/>
                      <a:pt x="44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9" y="28"/>
                      <a:pt x="50" y="29"/>
                      <a:pt x="50" y="31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4" y="43"/>
                      <a:pt x="65" y="44"/>
                      <a:pt x="65" y="46"/>
                    </a:cubicBezTo>
                    <a:lnTo>
                      <a:pt x="65" y="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Freeform 24"/>
              <p:cNvSpPr/>
              <p:nvPr/>
            </p:nvSpPr>
            <p:spPr bwMode="auto">
              <a:xfrm>
                <a:off x="2922" y="490"/>
                <a:ext cx="215" cy="279"/>
              </a:xfrm>
              <a:custGeom>
                <a:avLst/>
                <a:gdLst>
                  <a:gd name="T0" fmla="*/ 87 w 91"/>
                  <a:gd name="T1" fmla="*/ 0 h 118"/>
                  <a:gd name="T2" fmla="*/ 91 w 91"/>
                  <a:gd name="T3" fmla="*/ 3 h 118"/>
                  <a:gd name="T4" fmla="*/ 91 w 91"/>
                  <a:gd name="T5" fmla="*/ 115 h 118"/>
                  <a:gd name="T6" fmla="*/ 88 w 91"/>
                  <a:gd name="T7" fmla="*/ 117 h 118"/>
                  <a:gd name="T8" fmla="*/ 77 w 91"/>
                  <a:gd name="T9" fmla="*/ 109 h 118"/>
                  <a:gd name="T10" fmla="*/ 75 w 91"/>
                  <a:gd name="T11" fmla="*/ 104 h 118"/>
                  <a:gd name="T12" fmla="*/ 75 w 91"/>
                  <a:gd name="T13" fmla="*/ 19 h 118"/>
                  <a:gd name="T14" fmla="*/ 71 w 91"/>
                  <a:gd name="T15" fmla="*/ 16 h 118"/>
                  <a:gd name="T16" fmla="*/ 3 w 91"/>
                  <a:gd name="T17" fmla="*/ 16 h 118"/>
                  <a:gd name="T18" fmla="*/ 0 w 91"/>
                  <a:gd name="T19" fmla="*/ 13 h 118"/>
                  <a:gd name="T20" fmla="*/ 0 w 91"/>
                  <a:gd name="T21" fmla="*/ 3 h 118"/>
                  <a:gd name="T22" fmla="*/ 3 w 91"/>
                  <a:gd name="T23" fmla="*/ 0 h 118"/>
                  <a:gd name="T24" fmla="*/ 87 w 91"/>
                  <a:gd name="T2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118">
                    <a:moveTo>
                      <a:pt x="87" y="0"/>
                    </a:moveTo>
                    <a:cubicBezTo>
                      <a:pt x="89" y="0"/>
                      <a:pt x="91" y="2"/>
                      <a:pt x="91" y="3"/>
                    </a:cubicBezTo>
                    <a:cubicBezTo>
                      <a:pt x="91" y="115"/>
                      <a:pt x="91" y="115"/>
                      <a:pt x="91" y="115"/>
                    </a:cubicBezTo>
                    <a:cubicBezTo>
                      <a:pt x="91" y="117"/>
                      <a:pt x="89" y="118"/>
                      <a:pt x="88" y="117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76" y="108"/>
                      <a:pt x="75" y="106"/>
                      <a:pt x="75" y="104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8"/>
                      <a:pt x="73" y="16"/>
                      <a:pt x="71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3" name="Freeform 27"/>
            <p:cNvSpPr/>
            <p:nvPr/>
          </p:nvSpPr>
          <p:spPr bwMode="auto">
            <a:xfrm>
              <a:off x="6037264" y="4112577"/>
              <a:ext cx="98425" cy="37962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40000"/>
                </a:lnSpc>
              </a:pPr>
              <a:endParaRPr lang="zh-CN" altLang="en-US" sz="36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6106103" y="3442751"/>
              <a:ext cx="56573" cy="8068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40000"/>
                </a:lnSpc>
              </a:pPr>
              <a:endParaRPr lang="zh-CN" altLang="en-US" sz="36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grpSp>
          <p:nvGrpSpPr>
            <p:cNvPr id="26" name="Group 35"/>
            <p:cNvGrpSpPr/>
            <p:nvPr/>
          </p:nvGrpSpPr>
          <p:grpSpPr bwMode="auto">
            <a:xfrm>
              <a:off x="1763713" y="1795226"/>
              <a:ext cx="4671891" cy="926272"/>
              <a:chOff x="0" y="-496"/>
              <a:chExt cx="3478" cy="690"/>
            </a:xfrm>
          </p:grpSpPr>
          <p:sp>
            <p:nvSpPr>
              <p:cNvPr id="36" name="Freeform 36"/>
              <p:cNvSpPr/>
              <p:nvPr/>
            </p:nvSpPr>
            <p:spPr bwMode="auto">
              <a:xfrm>
                <a:off x="0" y="69"/>
                <a:ext cx="156" cy="125"/>
              </a:xfrm>
              <a:custGeom>
                <a:avLst/>
                <a:gdLst>
                  <a:gd name="T0" fmla="*/ 66 w 66"/>
                  <a:gd name="T1" fmla="*/ 9 h 53"/>
                  <a:gd name="T2" fmla="*/ 45 w 66"/>
                  <a:gd name="T3" fmla="*/ 48 h 53"/>
                  <a:gd name="T4" fmla="*/ 33 w 66"/>
                  <a:gd name="T5" fmla="*/ 53 h 53"/>
                  <a:gd name="T6" fmla="*/ 27 w 66"/>
                  <a:gd name="T7" fmla="*/ 52 h 53"/>
                  <a:gd name="T8" fmla="*/ 3 w 66"/>
                  <a:gd name="T9" fmla="*/ 23 h 53"/>
                  <a:gd name="T10" fmla="*/ 3 w 66"/>
                  <a:gd name="T11" fmla="*/ 22 h 53"/>
                  <a:gd name="T12" fmla="*/ 0 w 66"/>
                  <a:gd name="T13" fmla="*/ 9 h 53"/>
                  <a:gd name="T14" fmla="*/ 1 w 66"/>
                  <a:gd name="T15" fmla="*/ 1 h 53"/>
                  <a:gd name="T16" fmla="*/ 1 w 66"/>
                  <a:gd name="T17" fmla="*/ 1 h 53"/>
                  <a:gd name="T18" fmla="*/ 1 w 66"/>
                  <a:gd name="T19" fmla="*/ 1 h 53"/>
                  <a:gd name="T20" fmla="*/ 2 w 66"/>
                  <a:gd name="T21" fmla="*/ 0 h 53"/>
                  <a:gd name="T22" fmla="*/ 3 w 66"/>
                  <a:gd name="T23" fmla="*/ 1 h 53"/>
                  <a:gd name="T24" fmla="*/ 3 w 66"/>
                  <a:gd name="T25" fmla="*/ 1 h 53"/>
                  <a:gd name="T26" fmla="*/ 30 w 66"/>
                  <a:gd name="T27" fmla="*/ 42 h 53"/>
                  <a:gd name="T28" fmla="*/ 33 w 66"/>
                  <a:gd name="T29" fmla="*/ 43 h 53"/>
                  <a:gd name="T30" fmla="*/ 41 w 66"/>
                  <a:gd name="T31" fmla="*/ 40 h 53"/>
                  <a:gd name="T32" fmla="*/ 56 w 66"/>
                  <a:gd name="T33" fmla="*/ 20 h 53"/>
                  <a:gd name="T34" fmla="*/ 62 w 66"/>
                  <a:gd name="T35" fmla="*/ 1 h 53"/>
                  <a:gd name="T36" fmla="*/ 62 w 66"/>
                  <a:gd name="T37" fmla="*/ 1 h 53"/>
                  <a:gd name="T38" fmla="*/ 62 w 66"/>
                  <a:gd name="T39" fmla="*/ 1 h 53"/>
                  <a:gd name="T40" fmla="*/ 64 w 66"/>
                  <a:gd name="T41" fmla="*/ 0 h 53"/>
                  <a:gd name="T42" fmla="*/ 65 w 66"/>
                  <a:gd name="T43" fmla="*/ 0 h 53"/>
                  <a:gd name="T44" fmla="*/ 65 w 66"/>
                  <a:gd name="T45" fmla="*/ 1 h 53"/>
                  <a:gd name="T46" fmla="*/ 66 w 66"/>
                  <a:gd name="T47" fmla="*/ 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" h="53">
                    <a:moveTo>
                      <a:pt x="66" y="9"/>
                    </a:moveTo>
                    <a:cubicBezTo>
                      <a:pt x="66" y="21"/>
                      <a:pt x="56" y="40"/>
                      <a:pt x="45" y="48"/>
                    </a:cubicBezTo>
                    <a:cubicBezTo>
                      <a:pt x="41" y="51"/>
                      <a:pt x="37" y="53"/>
                      <a:pt x="33" y="53"/>
                    </a:cubicBezTo>
                    <a:cubicBezTo>
                      <a:pt x="31" y="53"/>
                      <a:pt x="29" y="52"/>
                      <a:pt x="27" y="52"/>
                    </a:cubicBezTo>
                    <a:cubicBezTo>
                      <a:pt x="17" y="48"/>
                      <a:pt x="8" y="36"/>
                      <a:pt x="3" y="23"/>
                    </a:cubicBezTo>
                    <a:cubicBezTo>
                      <a:pt x="3" y="23"/>
                      <a:pt x="3" y="23"/>
                      <a:pt x="3" y="22"/>
                    </a:cubicBezTo>
                    <a:cubicBezTo>
                      <a:pt x="1" y="18"/>
                      <a:pt x="0" y="13"/>
                      <a:pt x="0" y="9"/>
                    </a:cubicBezTo>
                    <a:cubicBezTo>
                      <a:pt x="0" y="6"/>
                      <a:pt x="0" y="3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6" y="17"/>
                      <a:pt x="17" y="40"/>
                      <a:pt x="30" y="42"/>
                    </a:cubicBezTo>
                    <a:cubicBezTo>
                      <a:pt x="31" y="43"/>
                      <a:pt x="32" y="43"/>
                      <a:pt x="33" y="43"/>
                    </a:cubicBezTo>
                    <a:cubicBezTo>
                      <a:pt x="36" y="43"/>
                      <a:pt x="38" y="42"/>
                      <a:pt x="41" y="40"/>
                    </a:cubicBezTo>
                    <a:cubicBezTo>
                      <a:pt x="47" y="36"/>
                      <a:pt x="52" y="29"/>
                      <a:pt x="56" y="20"/>
                    </a:cubicBezTo>
                    <a:cubicBezTo>
                      <a:pt x="59" y="14"/>
                      <a:pt x="61" y="7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0"/>
                      <a:pt x="63" y="0"/>
                      <a:pt x="64" y="0"/>
                    </a:cubicBezTo>
                    <a:cubicBezTo>
                      <a:pt x="64" y="0"/>
                      <a:pt x="64" y="0"/>
                      <a:pt x="65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3"/>
                      <a:pt x="66" y="6"/>
                      <a:pt x="66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Freeform 37"/>
              <p:cNvSpPr>
                <a:spLocks noEditPoints="1"/>
              </p:cNvSpPr>
              <p:nvPr/>
            </p:nvSpPr>
            <p:spPr bwMode="auto">
              <a:xfrm>
                <a:off x="3362" y="-496"/>
                <a:ext cx="116" cy="151"/>
              </a:xfrm>
              <a:custGeom>
                <a:avLst/>
                <a:gdLst>
                  <a:gd name="T0" fmla="*/ 48 w 49"/>
                  <a:gd name="T1" fmla="*/ 17 h 64"/>
                  <a:gd name="T2" fmla="*/ 25 w 49"/>
                  <a:gd name="T3" fmla="*/ 0 h 64"/>
                  <a:gd name="T4" fmla="*/ 3 w 49"/>
                  <a:gd name="T5" fmla="*/ 12 h 64"/>
                  <a:gd name="T6" fmla="*/ 1 w 49"/>
                  <a:gd name="T7" fmla="*/ 17 h 64"/>
                  <a:gd name="T8" fmla="*/ 0 w 49"/>
                  <a:gd name="T9" fmla="*/ 24 h 64"/>
                  <a:gd name="T10" fmla="*/ 25 w 49"/>
                  <a:gd name="T11" fmla="*/ 64 h 64"/>
                  <a:gd name="T12" fmla="*/ 30 w 49"/>
                  <a:gd name="T13" fmla="*/ 63 h 64"/>
                  <a:gd name="T14" fmla="*/ 43 w 49"/>
                  <a:gd name="T15" fmla="*/ 48 h 64"/>
                  <a:gd name="T16" fmla="*/ 47 w 49"/>
                  <a:gd name="T17" fmla="*/ 38 h 64"/>
                  <a:gd name="T18" fmla="*/ 47 w 49"/>
                  <a:gd name="T19" fmla="*/ 38 h 64"/>
                  <a:gd name="T20" fmla="*/ 49 w 49"/>
                  <a:gd name="T21" fmla="*/ 24 h 64"/>
                  <a:gd name="T22" fmla="*/ 48 w 49"/>
                  <a:gd name="T23" fmla="*/ 17 h 64"/>
                  <a:gd name="T24" fmla="*/ 25 w 49"/>
                  <a:gd name="T25" fmla="*/ 32 h 64"/>
                  <a:gd name="T26" fmla="*/ 24 w 49"/>
                  <a:gd name="T27" fmla="*/ 32 h 64"/>
                  <a:gd name="T28" fmla="*/ 16 w 49"/>
                  <a:gd name="T29" fmla="*/ 24 h 64"/>
                  <a:gd name="T30" fmla="*/ 16 w 49"/>
                  <a:gd name="T31" fmla="*/ 23 h 64"/>
                  <a:gd name="T32" fmla="*/ 25 w 49"/>
                  <a:gd name="T33" fmla="*/ 15 h 64"/>
                  <a:gd name="T34" fmla="*/ 33 w 49"/>
                  <a:gd name="T35" fmla="*/ 23 h 64"/>
                  <a:gd name="T36" fmla="*/ 25 w 49"/>
                  <a:gd name="T37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" h="64">
                    <a:moveTo>
                      <a:pt x="48" y="17"/>
                    </a:moveTo>
                    <a:cubicBezTo>
                      <a:pt x="45" y="7"/>
                      <a:pt x="36" y="0"/>
                      <a:pt x="25" y="0"/>
                    </a:cubicBezTo>
                    <a:cubicBezTo>
                      <a:pt x="16" y="0"/>
                      <a:pt x="8" y="5"/>
                      <a:pt x="3" y="12"/>
                    </a:cubicBezTo>
                    <a:cubicBezTo>
                      <a:pt x="3" y="14"/>
                      <a:pt x="2" y="15"/>
                      <a:pt x="1" y="17"/>
                    </a:cubicBezTo>
                    <a:cubicBezTo>
                      <a:pt x="1" y="19"/>
                      <a:pt x="0" y="22"/>
                      <a:pt x="0" y="24"/>
                    </a:cubicBezTo>
                    <a:cubicBezTo>
                      <a:pt x="0" y="38"/>
                      <a:pt x="11" y="64"/>
                      <a:pt x="25" y="64"/>
                    </a:cubicBezTo>
                    <a:cubicBezTo>
                      <a:pt x="27" y="64"/>
                      <a:pt x="29" y="64"/>
                      <a:pt x="30" y="63"/>
                    </a:cubicBezTo>
                    <a:cubicBezTo>
                      <a:pt x="35" y="60"/>
                      <a:pt x="40" y="55"/>
                      <a:pt x="43" y="48"/>
                    </a:cubicBezTo>
                    <a:cubicBezTo>
                      <a:pt x="44" y="45"/>
                      <a:pt x="46" y="42"/>
                      <a:pt x="47" y="38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48" y="33"/>
                      <a:pt x="49" y="28"/>
                      <a:pt x="49" y="24"/>
                    </a:cubicBezTo>
                    <a:cubicBezTo>
                      <a:pt x="49" y="22"/>
                      <a:pt x="49" y="19"/>
                      <a:pt x="48" y="17"/>
                    </a:cubicBezTo>
                    <a:close/>
                    <a:moveTo>
                      <a:pt x="25" y="32"/>
                    </a:moveTo>
                    <a:cubicBezTo>
                      <a:pt x="25" y="32"/>
                      <a:pt x="24" y="32"/>
                      <a:pt x="24" y="32"/>
                    </a:cubicBezTo>
                    <a:cubicBezTo>
                      <a:pt x="20" y="31"/>
                      <a:pt x="17" y="28"/>
                      <a:pt x="16" y="24"/>
                    </a:cubicBezTo>
                    <a:cubicBezTo>
                      <a:pt x="16" y="24"/>
                      <a:pt x="16" y="24"/>
                      <a:pt x="16" y="23"/>
                    </a:cubicBezTo>
                    <a:cubicBezTo>
                      <a:pt x="16" y="19"/>
                      <a:pt x="20" y="15"/>
                      <a:pt x="25" y="15"/>
                    </a:cubicBezTo>
                    <a:cubicBezTo>
                      <a:pt x="30" y="15"/>
                      <a:pt x="33" y="19"/>
                      <a:pt x="33" y="23"/>
                    </a:cubicBezTo>
                    <a:cubicBezTo>
                      <a:pt x="33" y="28"/>
                      <a:pt x="30" y="32"/>
                      <a:pt x="25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Group 38"/>
            <p:cNvGrpSpPr/>
            <p:nvPr/>
          </p:nvGrpSpPr>
          <p:grpSpPr bwMode="auto">
            <a:xfrm>
              <a:off x="2954970" y="3035920"/>
              <a:ext cx="90037" cy="320774"/>
              <a:chOff x="64" y="0"/>
              <a:chExt cx="75" cy="269"/>
            </a:xfrm>
          </p:grpSpPr>
          <p:sp>
            <p:nvSpPr>
              <p:cNvPr id="33" name="Freeform 39"/>
              <p:cNvSpPr/>
              <p:nvPr/>
            </p:nvSpPr>
            <p:spPr bwMode="auto">
              <a:xfrm>
                <a:off x="75" y="0"/>
                <a:ext cx="52" cy="30"/>
              </a:xfrm>
              <a:custGeom>
                <a:avLst/>
                <a:gdLst>
                  <a:gd name="T0" fmla="*/ 20 w 22"/>
                  <a:gd name="T1" fmla="*/ 7 h 13"/>
                  <a:gd name="T2" fmla="*/ 22 w 22"/>
                  <a:gd name="T3" fmla="*/ 12 h 13"/>
                  <a:gd name="T4" fmla="*/ 17 w 22"/>
                  <a:gd name="T5" fmla="*/ 12 h 13"/>
                  <a:gd name="T6" fmla="*/ 11 w 22"/>
                  <a:gd name="T7" fmla="*/ 12 h 13"/>
                  <a:gd name="T8" fmla="*/ 4 w 22"/>
                  <a:gd name="T9" fmla="*/ 12 h 13"/>
                  <a:gd name="T10" fmla="*/ 0 w 22"/>
                  <a:gd name="T11" fmla="*/ 12 h 13"/>
                  <a:gd name="T12" fmla="*/ 1 w 22"/>
                  <a:gd name="T13" fmla="*/ 7 h 13"/>
                  <a:gd name="T14" fmla="*/ 11 w 22"/>
                  <a:gd name="T15" fmla="*/ 0 h 13"/>
                  <a:gd name="T16" fmla="*/ 20 w 22"/>
                  <a:gd name="T1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3">
                    <a:moveTo>
                      <a:pt x="20" y="7"/>
                    </a:moveTo>
                    <a:cubicBezTo>
                      <a:pt x="21" y="9"/>
                      <a:pt x="22" y="12"/>
                      <a:pt x="22" y="12"/>
                    </a:cubicBezTo>
                    <a:cubicBezTo>
                      <a:pt x="22" y="13"/>
                      <a:pt x="20" y="13"/>
                      <a:pt x="17" y="12"/>
                    </a:cubicBezTo>
                    <a:cubicBezTo>
                      <a:pt x="17" y="12"/>
                      <a:pt x="15" y="12"/>
                      <a:pt x="11" y="12"/>
                    </a:cubicBezTo>
                    <a:cubicBezTo>
                      <a:pt x="6" y="12"/>
                      <a:pt x="4" y="12"/>
                      <a:pt x="4" y="12"/>
                    </a:cubicBezTo>
                    <a:cubicBezTo>
                      <a:pt x="2" y="13"/>
                      <a:pt x="0" y="13"/>
                      <a:pt x="0" y="12"/>
                    </a:cubicBezTo>
                    <a:cubicBezTo>
                      <a:pt x="0" y="12"/>
                      <a:pt x="0" y="9"/>
                      <a:pt x="1" y="7"/>
                    </a:cubicBezTo>
                    <a:cubicBezTo>
                      <a:pt x="1" y="7"/>
                      <a:pt x="5" y="0"/>
                      <a:pt x="11" y="0"/>
                    </a:cubicBezTo>
                    <a:cubicBezTo>
                      <a:pt x="17" y="0"/>
                      <a:pt x="20" y="7"/>
                      <a:pt x="2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40"/>
              <p:cNvSpPr/>
              <p:nvPr/>
            </p:nvSpPr>
            <p:spPr bwMode="auto">
              <a:xfrm>
                <a:off x="64" y="241"/>
                <a:ext cx="75" cy="28"/>
              </a:xfrm>
              <a:custGeom>
                <a:avLst/>
                <a:gdLst>
                  <a:gd name="T0" fmla="*/ 29 w 32"/>
                  <a:gd name="T1" fmla="*/ 1 h 12"/>
                  <a:gd name="T2" fmla="*/ 30 w 32"/>
                  <a:gd name="T3" fmla="*/ 3 h 12"/>
                  <a:gd name="T4" fmla="*/ 16 w 32"/>
                  <a:gd name="T5" fmla="*/ 12 h 12"/>
                  <a:gd name="T6" fmla="*/ 1 w 32"/>
                  <a:gd name="T7" fmla="*/ 3 h 12"/>
                  <a:gd name="T8" fmla="*/ 3 w 32"/>
                  <a:gd name="T9" fmla="*/ 1 h 12"/>
                  <a:gd name="T10" fmla="*/ 11 w 32"/>
                  <a:gd name="T11" fmla="*/ 2 h 12"/>
                  <a:gd name="T12" fmla="*/ 20 w 32"/>
                  <a:gd name="T13" fmla="*/ 2 h 12"/>
                  <a:gd name="T14" fmla="*/ 29 w 32"/>
                  <a:gd name="T1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31" y="0"/>
                      <a:pt x="32" y="1"/>
                      <a:pt x="30" y="3"/>
                    </a:cubicBezTo>
                    <a:cubicBezTo>
                      <a:pt x="30" y="3"/>
                      <a:pt x="24" y="12"/>
                      <a:pt x="16" y="12"/>
                    </a:cubicBezTo>
                    <a:cubicBezTo>
                      <a:pt x="8" y="12"/>
                      <a:pt x="1" y="3"/>
                      <a:pt x="1" y="3"/>
                    </a:cubicBezTo>
                    <a:cubicBezTo>
                      <a:pt x="0" y="1"/>
                      <a:pt x="0" y="0"/>
                      <a:pt x="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8" y="2"/>
                      <a:pt x="20" y="2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8" name="Rectangle 42"/>
            <p:cNvSpPr>
              <a:spLocks noChangeArrowheads="1"/>
            </p:cNvSpPr>
            <p:nvPr/>
          </p:nvSpPr>
          <p:spPr bwMode="auto">
            <a:xfrm>
              <a:off x="757290" y="1997932"/>
              <a:ext cx="5034949" cy="1682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随着金融业的发展，股票的历史成交信息和实时交易数据量日益庞大。为了更容易地理解和利用股票数据，把握市场变化，提高投资决策的效率和准确性，从而提高投资效果和竞争力，股票数据分析可视化工具对金融业从业者和投资者而言作用重大。</a:t>
              </a:r>
              <a:endPara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380039" y="1365590"/>
              <a:ext cx="366712" cy="3668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40000"/>
                </a:lnSpc>
              </a:pPr>
              <a:endParaRPr lang="zh-CN" altLang="en-US" sz="36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7" y="323236"/>
            <a:ext cx="9298266" cy="987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52418" y="623409"/>
            <a:ext cx="5087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charset="-122"/>
                <a:ea typeface="华文中宋" panose="02010600040101010101" charset="-122"/>
              </a:rPr>
              <a:t>项 目 背 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16020" y="509270"/>
            <a:ext cx="413829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6595" y="440690"/>
            <a:ext cx="483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4.2 Jenkins CI/CD</a:t>
            </a:r>
            <a:endParaRPr lang="zh-CN" altLang="en-US" sz="3200" dirty="0">
              <a:solidFill>
                <a:srgbClr val="C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03921" y="2486757"/>
            <a:ext cx="3254014" cy="253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利用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Webhook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，实现代码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push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到特定分支后，</a:t>
            </a:r>
            <a:r>
              <a:rPr lang="en-US" altLang="zh-CN" dirty="0" err="1">
                <a:latin typeface="华文中宋" panose="02010600040101010101" charset="-122"/>
                <a:ea typeface="华文中宋" panose="02010600040101010101" charset="-122"/>
              </a:rPr>
              <a:t>jenkins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自动拉取对应分支代码，自动构建部署服务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前端与后端分别位于两台服务器中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4065" y="1203325"/>
            <a:ext cx="6831273" cy="4804185"/>
            <a:chOff x="934065" y="1203325"/>
            <a:chExt cx="6831273" cy="480418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065" y="1203325"/>
              <a:ext cx="6831273" cy="340277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7"/>
            <a:srcRect b="20044"/>
            <a:stretch>
              <a:fillRect/>
            </a:stretch>
          </p:blipFill>
          <p:spPr>
            <a:xfrm>
              <a:off x="934065" y="3283817"/>
              <a:ext cx="6831273" cy="27236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16020" y="509270"/>
            <a:ext cx="413829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6595" y="440690"/>
            <a:ext cx="3799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4.3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前端部署</a:t>
            </a:r>
          </a:p>
        </p:txBody>
      </p:sp>
      <p:pic>
        <p:nvPicPr>
          <p:cNvPr id="8" name="图片 7" descr="文本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48" y="1419634"/>
            <a:ext cx="5434564" cy="426341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9" name="文本框 8"/>
          <p:cNvSpPr txBox="1"/>
          <p:nvPr/>
        </p:nvSpPr>
        <p:spPr>
          <a:xfrm>
            <a:off x="6609770" y="2906450"/>
            <a:ext cx="4726201" cy="128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Nginx 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简单配置文件，实现反向代理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项目地址：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http://47.108.149.73/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8340" y="1203960"/>
            <a:ext cx="8275320" cy="445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198080" y="1827950"/>
            <a:ext cx="6720749" cy="10109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zh-CN" sz="4265" b="1" spc="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PART05</a:t>
            </a:r>
            <a:endParaRPr lang="zh-CN" altLang="en-US" sz="4265" spc="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12422" y="2892845"/>
            <a:ext cx="2082800" cy="896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73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项目展示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8340" y="1203960"/>
            <a:ext cx="8275320" cy="445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198080" y="1827950"/>
            <a:ext cx="6720749" cy="10109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zh-CN" sz="4265" b="1" spc="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PART06</a:t>
            </a:r>
            <a:endParaRPr lang="zh-CN" altLang="en-US" sz="4265" spc="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12422" y="2892845"/>
            <a:ext cx="3982720" cy="896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73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项目优化以及心得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16020" y="509270"/>
            <a:ext cx="413829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6595" y="440690"/>
            <a:ext cx="3799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6.1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前端优化方向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2514" y="1385544"/>
            <a:ext cx="9910453" cy="216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目前存在的可优化点：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由于是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SPA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应用，首屏渲染时间长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实时数据是以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C/S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方式进行的，效率不高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登录密码明文传输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2514" y="3585472"/>
            <a:ext cx="9910453" cy="274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可优化的方向：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利用分包的方式，对组件进行路由懒加载，减少首屏渲染时间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引用的模块包可使用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CDN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方式加载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配合后端可实现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</a:rPr>
              <a:t>Subscriber/Publisher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方式获取实时数据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  <a:p>
            <a:pPr marL="742950" lvl="2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密码加密后传输给后端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149" y="921775"/>
            <a:ext cx="4188256" cy="2147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16020" y="509270"/>
            <a:ext cx="413829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6595" y="440690"/>
            <a:ext cx="3799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6.2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后端优化方向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47285" y="1697850"/>
            <a:ext cx="9275763" cy="212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为了进一步提升系统安全，用户密码可以更换成加盐加密等安全性能更好的方式；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为了提升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IO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性能，可以了解响应式编程风格、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JUC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并发和分布式事务等，并且可以设计一个定时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scheduler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获取实时数据写入数据库；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数据库可以换成更加合适的时序数据库，按列存储数据检索性能更佳，可以考虑采用分库分表；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16020" y="509270"/>
            <a:ext cx="4138295" cy="6254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03073" y="551180"/>
            <a:ext cx="3799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6.3 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实训心得</a:t>
            </a:r>
          </a:p>
        </p:txBody>
      </p:sp>
      <p:sp>
        <p:nvSpPr>
          <p:cNvPr id="2" name="karaoke-microphone_78778"/>
          <p:cNvSpPr/>
          <p:nvPr/>
        </p:nvSpPr>
        <p:spPr>
          <a:xfrm>
            <a:off x="5089557" y="2835268"/>
            <a:ext cx="1390585" cy="1388361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127" h="606157">
                <a:moveTo>
                  <a:pt x="227600" y="346831"/>
                </a:moveTo>
                <a:cubicBezTo>
                  <a:pt x="214060" y="346831"/>
                  <a:pt x="199129" y="353779"/>
                  <a:pt x="187487" y="365273"/>
                </a:cubicBezTo>
                <a:lnTo>
                  <a:pt x="168253" y="384600"/>
                </a:lnTo>
                <a:cubicBezTo>
                  <a:pt x="147753" y="404936"/>
                  <a:pt x="143577" y="432726"/>
                  <a:pt x="158762" y="447757"/>
                </a:cubicBezTo>
                <a:cubicBezTo>
                  <a:pt x="164583" y="453568"/>
                  <a:pt x="172555" y="456726"/>
                  <a:pt x="181919" y="456726"/>
                </a:cubicBezTo>
                <a:cubicBezTo>
                  <a:pt x="195459" y="456726"/>
                  <a:pt x="210391" y="449779"/>
                  <a:pt x="222032" y="438284"/>
                </a:cubicBezTo>
                <a:lnTo>
                  <a:pt x="241266" y="418958"/>
                </a:lnTo>
                <a:cubicBezTo>
                  <a:pt x="261766" y="398621"/>
                  <a:pt x="265942" y="370831"/>
                  <a:pt x="250757" y="355800"/>
                </a:cubicBezTo>
                <a:cubicBezTo>
                  <a:pt x="244936" y="349989"/>
                  <a:pt x="236964" y="346831"/>
                  <a:pt x="227600" y="346831"/>
                </a:cubicBezTo>
                <a:close/>
                <a:moveTo>
                  <a:pt x="229498" y="237947"/>
                </a:moveTo>
                <a:cubicBezTo>
                  <a:pt x="239621" y="237947"/>
                  <a:pt x="248353" y="244642"/>
                  <a:pt x="252908" y="255884"/>
                </a:cubicBezTo>
                <a:cubicBezTo>
                  <a:pt x="253035" y="256137"/>
                  <a:pt x="266954" y="289610"/>
                  <a:pt x="292009" y="314747"/>
                </a:cubicBezTo>
                <a:cubicBezTo>
                  <a:pt x="317190" y="339758"/>
                  <a:pt x="350597" y="353526"/>
                  <a:pt x="350977" y="353652"/>
                </a:cubicBezTo>
                <a:cubicBezTo>
                  <a:pt x="360720" y="357694"/>
                  <a:pt x="367047" y="364768"/>
                  <a:pt x="368566" y="373358"/>
                </a:cubicBezTo>
                <a:cubicBezTo>
                  <a:pt x="370084" y="381821"/>
                  <a:pt x="366415" y="390663"/>
                  <a:pt x="358569" y="397610"/>
                </a:cubicBezTo>
                <a:lnTo>
                  <a:pt x="134973" y="596557"/>
                </a:lnTo>
                <a:cubicBezTo>
                  <a:pt x="127886" y="602747"/>
                  <a:pt x="118776" y="606157"/>
                  <a:pt x="109159" y="606157"/>
                </a:cubicBezTo>
                <a:cubicBezTo>
                  <a:pt x="98782" y="606157"/>
                  <a:pt x="88786" y="602115"/>
                  <a:pt x="81699" y="595041"/>
                </a:cubicBezTo>
                <a:lnTo>
                  <a:pt x="66641" y="580136"/>
                </a:lnTo>
                <a:lnTo>
                  <a:pt x="50064" y="596810"/>
                </a:lnTo>
                <a:cubicBezTo>
                  <a:pt x="44623" y="602115"/>
                  <a:pt x="37410" y="605147"/>
                  <a:pt x="29691" y="605147"/>
                </a:cubicBezTo>
                <a:cubicBezTo>
                  <a:pt x="22099" y="605147"/>
                  <a:pt x="14886" y="602115"/>
                  <a:pt x="9445" y="596810"/>
                </a:cubicBezTo>
                <a:cubicBezTo>
                  <a:pt x="-1691" y="585568"/>
                  <a:pt x="-1691" y="567378"/>
                  <a:pt x="9445" y="556263"/>
                </a:cubicBezTo>
                <a:lnTo>
                  <a:pt x="26148" y="539589"/>
                </a:lnTo>
                <a:lnTo>
                  <a:pt x="11217" y="524684"/>
                </a:lnTo>
                <a:cubicBezTo>
                  <a:pt x="-3083" y="510410"/>
                  <a:pt x="-3842" y="486536"/>
                  <a:pt x="9698" y="471505"/>
                </a:cubicBezTo>
                <a:lnTo>
                  <a:pt x="208872" y="248305"/>
                </a:lnTo>
                <a:cubicBezTo>
                  <a:pt x="214820" y="241610"/>
                  <a:pt x="222159" y="237947"/>
                  <a:pt x="229498" y="237947"/>
                </a:cubicBezTo>
                <a:close/>
                <a:moveTo>
                  <a:pt x="436621" y="0"/>
                </a:moveTo>
                <a:cubicBezTo>
                  <a:pt x="482173" y="0"/>
                  <a:pt x="525069" y="17682"/>
                  <a:pt x="557209" y="49889"/>
                </a:cubicBezTo>
                <a:cubicBezTo>
                  <a:pt x="623767" y="116323"/>
                  <a:pt x="623767" y="224437"/>
                  <a:pt x="557209" y="290871"/>
                </a:cubicBezTo>
                <a:cubicBezTo>
                  <a:pt x="525069" y="322952"/>
                  <a:pt x="482173" y="340760"/>
                  <a:pt x="436621" y="340760"/>
                </a:cubicBezTo>
                <a:cubicBezTo>
                  <a:pt x="390941" y="340760"/>
                  <a:pt x="348172" y="322952"/>
                  <a:pt x="315905" y="290871"/>
                </a:cubicBezTo>
                <a:cubicBezTo>
                  <a:pt x="249347" y="224437"/>
                  <a:pt x="249347" y="116323"/>
                  <a:pt x="315905" y="49889"/>
                </a:cubicBezTo>
                <a:cubicBezTo>
                  <a:pt x="348172" y="17682"/>
                  <a:pt x="390941" y="0"/>
                  <a:pt x="4366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8340" y="1203960"/>
            <a:ext cx="8275320" cy="445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779767" y="2322311"/>
            <a:ext cx="4632466" cy="15125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 defTabSz="914400">
              <a:lnSpc>
                <a:spcPct val="140000"/>
              </a:lnSpc>
              <a:defRPr/>
            </a:pPr>
            <a:r>
              <a:rPr lang="en-US" altLang="zh-CN" sz="6600" spc="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THANKS</a:t>
            </a:r>
            <a:endParaRPr lang="zh-CN" altLang="en-US" sz="6600" spc="4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flipH="1">
            <a:off x="892480" y="1873076"/>
            <a:ext cx="8595473" cy="3225184"/>
            <a:chOff x="1763713" y="1757053"/>
            <a:chExt cx="6737614" cy="2528080"/>
          </a:xfrm>
        </p:grpSpPr>
        <p:grpSp>
          <p:nvGrpSpPr>
            <p:cNvPr id="21" name="Group 19"/>
            <p:cNvGrpSpPr/>
            <p:nvPr/>
          </p:nvGrpSpPr>
          <p:grpSpPr bwMode="auto">
            <a:xfrm>
              <a:off x="6767777" y="1757053"/>
              <a:ext cx="1733550" cy="2528080"/>
              <a:chOff x="2301" y="-53"/>
              <a:chExt cx="1335" cy="1947"/>
            </a:xfrm>
          </p:grpSpPr>
          <p:sp>
            <p:nvSpPr>
              <p:cNvPr id="44" name="Freeform 20"/>
              <p:cNvSpPr>
                <a:spLocks noEditPoints="1"/>
              </p:cNvSpPr>
              <p:nvPr/>
            </p:nvSpPr>
            <p:spPr bwMode="auto">
              <a:xfrm>
                <a:off x="2301" y="-53"/>
                <a:ext cx="1335" cy="1609"/>
              </a:xfrm>
              <a:custGeom>
                <a:avLst/>
                <a:gdLst>
                  <a:gd name="T0" fmla="*/ 282 w 565"/>
                  <a:gd name="T1" fmla="*/ 0 h 681"/>
                  <a:gd name="T2" fmla="*/ 0 w 565"/>
                  <a:gd name="T3" fmla="*/ 283 h 681"/>
                  <a:gd name="T4" fmla="*/ 72 w 565"/>
                  <a:gd name="T5" fmla="*/ 472 h 681"/>
                  <a:gd name="T6" fmla="*/ 72 w 565"/>
                  <a:gd name="T7" fmla="*/ 472 h 681"/>
                  <a:gd name="T8" fmla="*/ 73 w 565"/>
                  <a:gd name="T9" fmla="*/ 473 h 681"/>
                  <a:gd name="T10" fmla="*/ 85 w 565"/>
                  <a:gd name="T11" fmla="*/ 486 h 681"/>
                  <a:gd name="T12" fmla="*/ 151 w 565"/>
                  <a:gd name="T13" fmla="*/ 568 h 681"/>
                  <a:gd name="T14" fmla="*/ 232 w 565"/>
                  <a:gd name="T15" fmla="*/ 681 h 681"/>
                  <a:gd name="T16" fmla="*/ 275 w 565"/>
                  <a:gd name="T17" fmla="*/ 681 h 681"/>
                  <a:gd name="T18" fmla="*/ 289 w 565"/>
                  <a:gd name="T19" fmla="*/ 681 h 681"/>
                  <a:gd name="T20" fmla="*/ 332 w 565"/>
                  <a:gd name="T21" fmla="*/ 681 h 681"/>
                  <a:gd name="T22" fmla="*/ 414 w 565"/>
                  <a:gd name="T23" fmla="*/ 568 h 681"/>
                  <a:gd name="T24" fmla="*/ 477 w 565"/>
                  <a:gd name="T25" fmla="*/ 488 h 681"/>
                  <a:gd name="T26" fmla="*/ 565 w 565"/>
                  <a:gd name="T27" fmla="*/ 283 h 681"/>
                  <a:gd name="T28" fmla="*/ 282 w 565"/>
                  <a:gd name="T29" fmla="*/ 0 h 681"/>
                  <a:gd name="T30" fmla="*/ 388 w 565"/>
                  <a:gd name="T31" fmla="*/ 410 h 681"/>
                  <a:gd name="T32" fmla="*/ 354 w 565"/>
                  <a:gd name="T33" fmla="*/ 455 h 681"/>
                  <a:gd name="T34" fmla="*/ 309 w 565"/>
                  <a:gd name="T35" fmla="*/ 520 h 681"/>
                  <a:gd name="T36" fmla="*/ 286 w 565"/>
                  <a:gd name="T37" fmla="*/ 520 h 681"/>
                  <a:gd name="T38" fmla="*/ 279 w 565"/>
                  <a:gd name="T39" fmla="*/ 520 h 681"/>
                  <a:gd name="T40" fmla="*/ 255 w 565"/>
                  <a:gd name="T41" fmla="*/ 520 h 681"/>
                  <a:gd name="T42" fmla="*/ 211 w 565"/>
                  <a:gd name="T43" fmla="*/ 455 h 681"/>
                  <a:gd name="T44" fmla="*/ 176 w 565"/>
                  <a:gd name="T45" fmla="*/ 408 h 681"/>
                  <a:gd name="T46" fmla="*/ 169 w 565"/>
                  <a:gd name="T47" fmla="*/ 401 h 681"/>
                  <a:gd name="T48" fmla="*/ 168 w 565"/>
                  <a:gd name="T49" fmla="*/ 400 h 681"/>
                  <a:gd name="T50" fmla="*/ 168 w 565"/>
                  <a:gd name="T51" fmla="*/ 400 h 681"/>
                  <a:gd name="T52" fmla="*/ 129 w 565"/>
                  <a:gd name="T53" fmla="*/ 292 h 681"/>
                  <a:gd name="T54" fmla="*/ 282 w 565"/>
                  <a:gd name="T55" fmla="*/ 129 h 681"/>
                  <a:gd name="T56" fmla="*/ 436 w 565"/>
                  <a:gd name="T57" fmla="*/ 292 h 681"/>
                  <a:gd name="T58" fmla="*/ 388 w 565"/>
                  <a:gd name="T59" fmla="*/ 410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5" h="681">
                    <a:moveTo>
                      <a:pt x="282" y="0"/>
                    </a:moveTo>
                    <a:cubicBezTo>
                      <a:pt x="126" y="0"/>
                      <a:pt x="0" y="127"/>
                      <a:pt x="0" y="283"/>
                    </a:cubicBezTo>
                    <a:cubicBezTo>
                      <a:pt x="0" y="356"/>
                      <a:pt x="27" y="422"/>
                      <a:pt x="72" y="472"/>
                    </a:cubicBezTo>
                    <a:cubicBezTo>
                      <a:pt x="72" y="472"/>
                      <a:pt x="72" y="472"/>
                      <a:pt x="72" y="472"/>
                    </a:cubicBezTo>
                    <a:cubicBezTo>
                      <a:pt x="72" y="472"/>
                      <a:pt x="72" y="473"/>
                      <a:pt x="73" y="473"/>
                    </a:cubicBezTo>
                    <a:cubicBezTo>
                      <a:pt x="77" y="478"/>
                      <a:pt x="81" y="482"/>
                      <a:pt x="85" y="486"/>
                    </a:cubicBezTo>
                    <a:cubicBezTo>
                      <a:pt x="102" y="504"/>
                      <a:pt x="131" y="536"/>
                      <a:pt x="151" y="568"/>
                    </a:cubicBezTo>
                    <a:cubicBezTo>
                      <a:pt x="180" y="615"/>
                      <a:pt x="165" y="681"/>
                      <a:pt x="232" y="681"/>
                    </a:cubicBezTo>
                    <a:cubicBezTo>
                      <a:pt x="275" y="681"/>
                      <a:pt x="275" y="681"/>
                      <a:pt x="275" y="681"/>
                    </a:cubicBezTo>
                    <a:cubicBezTo>
                      <a:pt x="289" y="681"/>
                      <a:pt x="289" y="681"/>
                      <a:pt x="289" y="681"/>
                    </a:cubicBezTo>
                    <a:cubicBezTo>
                      <a:pt x="332" y="681"/>
                      <a:pt x="332" y="681"/>
                      <a:pt x="332" y="681"/>
                    </a:cubicBezTo>
                    <a:cubicBezTo>
                      <a:pt x="399" y="681"/>
                      <a:pt x="385" y="615"/>
                      <a:pt x="414" y="568"/>
                    </a:cubicBezTo>
                    <a:cubicBezTo>
                      <a:pt x="433" y="538"/>
                      <a:pt x="460" y="507"/>
                      <a:pt x="477" y="488"/>
                    </a:cubicBezTo>
                    <a:cubicBezTo>
                      <a:pt x="531" y="437"/>
                      <a:pt x="565" y="364"/>
                      <a:pt x="565" y="283"/>
                    </a:cubicBezTo>
                    <a:cubicBezTo>
                      <a:pt x="565" y="127"/>
                      <a:pt x="439" y="0"/>
                      <a:pt x="282" y="0"/>
                    </a:cubicBezTo>
                    <a:close/>
                    <a:moveTo>
                      <a:pt x="388" y="410"/>
                    </a:moveTo>
                    <a:cubicBezTo>
                      <a:pt x="379" y="420"/>
                      <a:pt x="364" y="438"/>
                      <a:pt x="354" y="455"/>
                    </a:cubicBezTo>
                    <a:cubicBezTo>
                      <a:pt x="338" y="482"/>
                      <a:pt x="346" y="520"/>
                      <a:pt x="309" y="520"/>
                    </a:cubicBezTo>
                    <a:cubicBezTo>
                      <a:pt x="286" y="520"/>
                      <a:pt x="286" y="520"/>
                      <a:pt x="286" y="520"/>
                    </a:cubicBezTo>
                    <a:cubicBezTo>
                      <a:pt x="279" y="520"/>
                      <a:pt x="279" y="520"/>
                      <a:pt x="279" y="520"/>
                    </a:cubicBezTo>
                    <a:cubicBezTo>
                      <a:pt x="255" y="520"/>
                      <a:pt x="255" y="520"/>
                      <a:pt x="255" y="520"/>
                    </a:cubicBezTo>
                    <a:cubicBezTo>
                      <a:pt x="219" y="520"/>
                      <a:pt x="227" y="482"/>
                      <a:pt x="211" y="455"/>
                    </a:cubicBezTo>
                    <a:cubicBezTo>
                      <a:pt x="201" y="437"/>
                      <a:pt x="185" y="419"/>
                      <a:pt x="176" y="408"/>
                    </a:cubicBezTo>
                    <a:cubicBezTo>
                      <a:pt x="173" y="406"/>
                      <a:pt x="171" y="403"/>
                      <a:pt x="169" y="401"/>
                    </a:cubicBezTo>
                    <a:cubicBezTo>
                      <a:pt x="169" y="401"/>
                      <a:pt x="168" y="400"/>
                      <a:pt x="168" y="400"/>
                    </a:cubicBezTo>
                    <a:cubicBezTo>
                      <a:pt x="168" y="400"/>
                      <a:pt x="168" y="400"/>
                      <a:pt x="168" y="400"/>
                    </a:cubicBezTo>
                    <a:cubicBezTo>
                      <a:pt x="144" y="371"/>
                      <a:pt x="129" y="333"/>
                      <a:pt x="129" y="292"/>
                    </a:cubicBezTo>
                    <a:cubicBezTo>
                      <a:pt x="129" y="202"/>
                      <a:pt x="198" y="129"/>
                      <a:pt x="282" y="129"/>
                    </a:cubicBezTo>
                    <a:cubicBezTo>
                      <a:pt x="367" y="129"/>
                      <a:pt x="436" y="202"/>
                      <a:pt x="436" y="292"/>
                    </a:cubicBezTo>
                    <a:cubicBezTo>
                      <a:pt x="436" y="338"/>
                      <a:pt x="417" y="380"/>
                      <a:pt x="388" y="4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Freeform 21"/>
              <p:cNvSpPr/>
              <p:nvPr/>
            </p:nvSpPr>
            <p:spPr bwMode="auto">
              <a:xfrm>
                <a:off x="2743" y="1568"/>
                <a:ext cx="449" cy="108"/>
              </a:xfrm>
              <a:custGeom>
                <a:avLst/>
                <a:gdLst>
                  <a:gd name="T0" fmla="*/ 168 w 190"/>
                  <a:gd name="T1" fmla="*/ 0 h 46"/>
                  <a:gd name="T2" fmla="*/ 20 w 190"/>
                  <a:gd name="T3" fmla="*/ 0 h 46"/>
                  <a:gd name="T4" fmla="*/ 0 w 190"/>
                  <a:gd name="T5" fmla="*/ 23 h 46"/>
                  <a:gd name="T6" fmla="*/ 0 w 190"/>
                  <a:gd name="T7" fmla="*/ 24 h 46"/>
                  <a:gd name="T8" fmla="*/ 20 w 190"/>
                  <a:gd name="T9" fmla="*/ 46 h 46"/>
                  <a:gd name="T10" fmla="*/ 168 w 190"/>
                  <a:gd name="T11" fmla="*/ 46 h 46"/>
                  <a:gd name="T12" fmla="*/ 190 w 190"/>
                  <a:gd name="T13" fmla="*/ 24 h 46"/>
                  <a:gd name="T14" fmla="*/ 190 w 190"/>
                  <a:gd name="T15" fmla="*/ 23 h 46"/>
                  <a:gd name="T16" fmla="*/ 168 w 190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46">
                    <a:moveTo>
                      <a:pt x="16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12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5"/>
                      <a:pt x="9" y="46"/>
                      <a:pt x="20" y="46"/>
                    </a:cubicBezTo>
                    <a:cubicBezTo>
                      <a:pt x="168" y="46"/>
                      <a:pt x="168" y="46"/>
                      <a:pt x="168" y="46"/>
                    </a:cubicBezTo>
                    <a:cubicBezTo>
                      <a:pt x="180" y="46"/>
                      <a:pt x="190" y="35"/>
                      <a:pt x="190" y="24"/>
                    </a:cubicBezTo>
                    <a:cubicBezTo>
                      <a:pt x="190" y="23"/>
                      <a:pt x="190" y="23"/>
                      <a:pt x="190" y="23"/>
                    </a:cubicBezTo>
                    <a:cubicBezTo>
                      <a:pt x="190" y="12"/>
                      <a:pt x="180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Freeform 22"/>
              <p:cNvSpPr/>
              <p:nvPr/>
            </p:nvSpPr>
            <p:spPr bwMode="auto">
              <a:xfrm>
                <a:off x="2743" y="1695"/>
                <a:ext cx="449" cy="199"/>
              </a:xfrm>
              <a:custGeom>
                <a:avLst/>
                <a:gdLst>
                  <a:gd name="T0" fmla="*/ 168 w 190"/>
                  <a:gd name="T1" fmla="*/ 0 h 84"/>
                  <a:gd name="T2" fmla="*/ 20 w 190"/>
                  <a:gd name="T3" fmla="*/ 0 h 84"/>
                  <a:gd name="T4" fmla="*/ 0 w 190"/>
                  <a:gd name="T5" fmla="*/ 22 h 84"/>
                  <a:gd name="T6" fmla="*/ 0 w 190"/>
                  <a:gd name="T7" fmla="*/ 22 h 84"/>
                  <a:gd name="T8" fmla="*/ 20 w 190"/>
                  <a:gd name="T9" fmla="*/ 41 h 84"/>
                  <a:gd name="T10" fmla="*/ 48 w 190"/>
                  <a:gd name="T11" fmla="*/ 41 h 84"/>
                  <a:gd name="T12" fmla="*/ 48 w 190"/>
                  <a:gd name="T13" fmla="*/ 46 h 84"/>
                  <a:gd name="T14" fmla="*/ 95 w 190"/>
                  <a:gd name="T15" fmla="*/ 84 h 84"/>
                  <a:gd name="T16" fmla="*/ 141 w 190"/>
                  <a:gd name="T17" fmla="*/ 46 h 84"/>
                  <a:gd name="T18" fmla="*/ 141 w 190"/>
                  <a:gd name="T19" fmla="*/ 41 h 84"/>
                  <a:gd name="T20" fmla="*/ 168 w 190"/>
                  <a:gd name="T21" fmla="*/ 41 h 84"/>
                  <a:gd name="T22" fmla="*/ 190 w 190"/>
                  <a:gd name="T23" fmla="*/ 22 h 84"/>
                  <a:gd name="T24" fmla="*/ 190 w 190"/>
                  <a:gd name="T25" fmla="*/ 22 h 84"/>
                  <a:gd name="T26" fmla="*/ 168 w 190"/>
                  <a:gd name="T2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0" h="84">
                    <a:moveTo>
                      <a:pt x="168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1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3"/>
                      <a:pt x="9" y="41"/>
                      <a:pt x="20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43"/>
                      <a:pt x="48" y="44"/>
                      <a:pt x="48" y="46"/>
                    </a:cubicBezTo>
                    <a:cubicBezTo>
                      <a:pt x="48" y="67"/>
                      <a:pt x="69" y="84"/>
                      <a:pt x="95" y="84"/>
                    </a:cubicBezTo>
                    <a:cubicBezTo>
                      <a:pt x="120" y="84"/>
                      <a:pt x="141" y="67"/>
                      <a:pt x="141" y="46"/>
                    </a:cubicBezTo>
                    <a:cubicBezTo>
                      <a:pt x="141" y="44"/>
                      <a:pt x="141" y="43"/>
                      <a:pt x="14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80" y="41"/>
                      <a:pt x="190" y="33"/>
                      <a:pt x="190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11"/>
                      <a:pt x="180" y="0"/>
                      <a:pt x="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 23"/>
              <p:cNvSpPr>
                <a:spLocks noEditPoints="1"/>
              </p:cNvSpPr>
              <p:nvPr/>
            </p:nvSpPr>
            <p:spPr bwMode="auto">
              <a:xfrm>
                <a:off x="2861" y="552"/>
                <a:ext cx="215" cy="276"/>
              </a:xfrm>
              <a:custGeom>
                <a:avLst/>
                <a:gdLst>
                  <a:gd name="T0" fmla="*/ 88 w 91"/>
                  <a:gd name="T1" fmla="*/ 0 h 117"/>
                  <a:gd name="T2" fmla="*/ 3 w 91"/>
                  <a:gd name="T3" fmla="*/ 0 h 117"/>
                  <a:gd name="T4" fmla="*/ 0 w 91"/>
                  <a:gd name="T5" fmla="*/ 3 h 117"/>
                  <a:gd name="T6" fmla="*/ 0 w 91"/>
                  <a:gd name="T7" fmla="*/ 114 h 117"/>
                  <a:gd name="T8" fmla="*/ 3 w 91"/>
                  <a:gd name="T9" fmla="*/ 116 h 117"/>
                  <a:gd name="T10" fmla="*/ 43 w 91"/>
                  <a:gd name="T11" fmla="*/ 92 h 117"/>
                  <a:gd name="T12" fmla="*/ 48 w 91"/>
                  <a:gd name="T13" fmla="*/ 92 h 117"/>
                  <a:gd name="T14" fmla="*/ 88 w 91"/>
                  <a:gd name="T15" fmla="*/ 116 h 117"/>
                  <a:gd name="T16" fmla="*/ 91 w 91"/>
                  <a:gd name="T17" fmla="*/ 114 h 117"/>
                  <a:gd name="T18" fmla="*/ 91 w 91"/>
                  <a:gd name="T19" fmla="*/ 3 h 117"/>
                  <a:gd name="T20" fmla="*/ 88 w 91"/>
                  <a:gd name="T21" fmla="*/ 0 h 117"/>
                  <a:gd name="T22" fmla="*/ 65 w 91"/>
                  <a:gd name="T23" fmla="*/ 49 h 117"/>
                  <a:gd name="T24" fmla="*/ 62 w 91"/>
                  <a:gd name="T25" fmla="*/ 53 h 117"/>
                  <a:gd name="T26" fmla="*/ 50 w 91"/>
                  <a:gd name="T27" fmla="*/ 53 h 117"/>
                  <a:gd name="T28" fmla="*/ 50 w 91"/>
                  <a:gd name="T29" fmla="*/ 64 h 117"/>
                  <a:gd name="T30" fmla="*/ 47 w 91"/>
                  <a:gd name="T31" fmla="*/ 67 h 117"/>
                  <a:gd name="T32" fmla="*/ 44 w 91"/>
                  <a:gd name="T33" fmla="*/ 67 h 117"/>
                  <a:gd name="T34" fmla="*/ 41 w 91"/>
                  <a:gd name="T35" fmla="*/ 64 h 117"/>
                  <a:gd name="T36" fmla="*/ 41 w 91"/>
                  <a:gd name="T37" fmla="*/ 53 h 117"/>
                  <a:gd name="T38" fmla="*/ 29 w 91"/>
                  <a:gd name="T39" fmla="*/ 53 h 117"/>
                  <a:gd name="T40" fmla="*/ 26 w 91"/>
                  <a:gd name="T41" fmla="*/ 49 h 117"/>
                  <a:gd name="T42" fmla="*/ 26 w 91"/>
                  <a:gd name="T43" fmla="*/ 46 h 117"/>
                  <a:gd name="T44" fmla="*/ 29 w 91"/>
                  <a:gd name="T45" fmla="*/ 43 h 117"/>
                  <a:gd name="T46" fmla="*/ 41 w 91"/>
                  <a:gd name="T47" fmla="*/ 43 h 117"/>
                  <a:gd name="T48" fmla="*/ 41 w 91"/>
                  <a:gd name="T49" fmla="*/ 31 h 117"/>
                  <a:gd name="T50" fmla="*/ 44 w 91"/>
                  <a:gd name="T51" fmla="*/ 28 h 117"/>
                  <a:gd name="T52" fmla="*/ 47 w 91"/>
                  <a:gd name="T53" fmla="*/ 28 h 117"/>
                  <a:gd name="T54" fmla="*/ 50 w 91"/>
                  <a:gd name="T55" fmla="*/ 31 h 117"/>
                  <a:gd name="T56" fmla="*/ 50 w 91"/>
                  <a:gd name="T57" fmla="*/ 43 h 117"/>
                  <a:gd name="T58" fmla="*/ 62 w 91"/>
                  <a:gd name="T59" fmla="*/ 43 h 117"/>
                  <a:gd name="T60" fmla="*/ 65 w 91"/>
                  <a:gd name="T61" fmla="*/ 46 h 117"/>
                  <a:gd name="T62" fmla="*/ 65 w 91"/>
                  <a:gd name="T63" fmla="*/ 4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1" h="117">
                    <a:moveTo>
                      <a:pt x="8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16"/>
                      <a:pt x="1" y="117"/>
                      <a:pt x="3" y="116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4" y="91"/>
                      <a:pt x="47" y="91"/>
                      <a:pt x="48" y="92"/>
                    </a:cubicBezTo>
                    <a:cubicBezTo>
                      <a:pt x="88" y="116"/>
                      <a:pt x="88" y="116"/>
                      <a:pt x="88" y="116"/>
                    </a:cubicBezTo>
                    <a:cubicBezTo>
                      <a:pt x="90" y="117"/>
                      <a:pt x="91" y="116"/>
                      <a:pt x="91" y="114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1"/>
                      <a:pt x="89" y="0"/>
                      <a:pt x="88" y="0"/>
                    </a:cubicBezTo>
                    <a:close/>
                    <a:moveTo>
                      <a:pt x="65" y="49"/>
                    </a:moveTo>
                    <a:cubicBezTo>
                      <a:pt x="65" y="51"/>
                      <a:pt x="64" y="53"/>
                      <a:pt x="62" y="53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6"/>
                      <a:pt x="49" y="67"/>
                      <a:pt x="47" y="67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42" y="67"/>
                      <a:pt x="41" y="66"/>
                      <a:pt x="41" y="6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7" y="53"/>
                      <a:pt x="26" y="51"/>
                      <a:pt x="26" y="49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4"/>
                      <a:pt x="27" y="43"/>
                      <a:pt x="29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29"/>
                      <a:pt x="42" y="28"/>
                      <a:pt x="44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9" y="28"/>
                      <a:pt x="50" y="29"/>
                      <a:pt x="50" y="31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4" y="43"/>
                      <a:pt x="65" y="44"/>
                      <a:pt x="65" y="46"/>
                    </a:cubicBezTo>
                    <a:lnTo>
                      <a:pt x="65" y="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Freeform 24"/>
              <p:cNvSpPr/>
              <p:nvPr/>
            </p:nvSpPr>
            <p:spPr bwMode="auto">
              <a:xfrm>
                <a:off x="2922" y="490"/>
                <a:ext cx="215" cy="279"/>
              </a:xfrm>
              <a:custGeom>
                <a:avLst/>
                <a:gdLst>
                  <a:gd name="T0" fmla="*/ 87 w 91"/>
                  <a:gd name="T1" fmla="*/ 0 h 118"/>
                  <a:gd name="T2" fmla="*/ 91 w 91"/>
                  <a:gd name="T3" fmla="*/ 3 h 118"/>
                  <a:gd name="T4" fmla="*/ 91 w 91"/>
                  <a:gd name="T5" fmla="*/ 115 h 118"/>
                  <a:gd name="T6" fmla="*/ 88 w 91"/>
                  <a:gd name="T7" fmla="*/ 117 h 118"/>
                  <a:gd name="T8" fmla="*/ 77 w 91"/>
                  <a:gd name="T9" fmla="*/ 109 h 118"/>
                  <a:gd name="T10" fmla="*/ 75 w 91"/>
                  <a:gd name="T11" fmla="*/ 104 h 118"/>
                  <a:gd name="T12" fmla="*/ 75 w 91"/>
                  <a:gd name="T13" fmla="*/ 19 h 118"/>
                  <a:gd name="T14" fmla="*/ 71 w 91"/>
                  <a:gd name="T15" fmla="*/ 16 h 118"/>
                  <a:gd name="T16" fmla="*/ 3 w 91"/>
                  <a:gd name="T17" fmla="*/ 16 h 118"/>
                  <a:gd name="T18" fmla="*/ 0 w 91"/>
                  <a:gd name="T19" fmla="*/ 13 h 118"/>
                  <a:gd name="T20" fmla="*/ 0 w 91"/>
                  <a:gd name="T21" fmla="*/ 3 h 118"/>
                  <a:gd name="T22" fmla="*/ 3 w 91"/>
                  <a:gd name="T23" fmla="*/ 0 h 118"/>
                  <a:gd name="T24" fmla="*/ 87 w 91"/>
                  <a:gd name="T2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118">
                    <a:moveTo>
                      <a:pt x="87" y="0"/>
                    </a:moveTo>
                    <a:cubicBezTo>
                      <a:pt x="89" y="0"/>
                      <a:pt x="91" y="2"/>
                      <a:pt x="91" y="3"/>
                    </a:cubicBezTo>
                    <a:cubicBezTo>
                      <a:pt x="91" y="115"/>
                      <a:pt x="91" y="115"/>
                      <a:pt x="91" y="115"/>
                    </a:cubicBezTo>
                    <a:cubicBezTo>
                      <a:pt x="91" y="117"/>
                      <a:pt x="89" y="118"/>
                      <a:pt x="88" y="117"/>
                    </a:cubicBezTo>
                    <a:cubicBezTo>
                      <a:pt x="77" y="109"/>
                      <a:pt x="77" y="109"/>
                      <a:pt x="77" y="109"/>
                    </a:cubicBezTo>
                    <a:cubicBezTo>
                      <a:pt x="76" y="108"/>
                      <a:pt x="75" y="106"/>
                      <a:pt x="75" y="104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8"/>
                      <a:pt x="73" y="16"/>
                      <a:pt x="71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3" name="Freeform 27"/>
            <p:cNvSpPr/>
            <p:nvPr/>
          </p:nvSpPr>
          <p:spPr bwMode="auto">
            <a:xfrm>
              <a:off x="6037264" y="4112577"/>
              <a:ext cx="98425" cy="37962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40000"/>
                </a:lnSpc>
              </a:pPr>
              <a:endParaRPr lang="zh-CN" altLang="en-US" sz="36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6106103" y="3442751"/>
              <a:ext cx="56573" cy="8068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40000"/>
                </a:lnSpc>
              </a:pPr>
              <a:endParaRPr lang="zh-CN" altLang="en-US" sz="36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1763713" y="2553695"/>
              <a:ext cx="209550" cy="167803"/>
            </a:xfrm>
            <a:custGeom>
              <a:avLst/>
              <a:gdLst>
                <a:gd name="T0" fmla="*/ 66 w 66"/>
                <a:gd name="T1" fmla="*/ 9 h 53"/>
                <a:gd name="T2" fmla="*/ 45 w 66"/>
                <a:gd name="T3" fmla="*/ 48 h 53"/>
                <a:gd name="T4" fmla="*/ 33 w 66"/>
                <a:gd name="T5" fmla="*/ 53 h 53"/>
                <a:gd name="T6" fmla="*/ 27 w 66"/>
                <a:gd name="T7" fmla="*/ 52 h 53"/>
                <a:gd name="T8" fmla="*/ 3 w 66"/>
                <a:gd name="T9" fmla="*/ 23 h 53"/>
                <a:gd name="T10" fmla="*/ 3 w 66"/>
                <a:gd name="T11" fmla="*/ 22 h 53"/>
                <a:gd name="T12" fmla="*/ 0 w 66"/>
                <a:gd name="T13" fmla="*/ 9 h 53"/>
                <a:gd name="T14" fmla="*/ 1 w 66"/>
                <a:gd name="T15" fmla="*/ 1 h 53"/>
                <a:gd name="T16" fmla="*/ 1 w 66"/>
                <a:gd name="T17" fmla="*/ 1 h 53"/>
                <a:gd name="T18" fmla="*/ 1 w 66"/>
                <a:gd name="T19" fmla="*/ 1 h 53"/>
                <a:gd name="T20" fmla="*/ 2 w 66"/>
                <a:gd name="T21" fmla="*/ 0 h 53"/>
                <a:gd name="T22" fmla="*/ 3 w 66"/>
                <a:gd name="T23" fmla="*/ 1 h 53"/>
                <a:gd name="T24" fmla="*/ 3 w 66"/>
                <a:gd name="T25" fmla="*/ 1 h 53"/>
                <a:gd name="T26" fmla="*/ 30 w 66"/>
                <a:gd name="T27" fmla="*/ 42 h 53"/>
                <a:gd name="T28" fmla="*/ 33 w 66"/>
                <a:gd name="T29" fmla="*/ 43 h 53"/>
                <a:gd name="T30" fmla="*/ 41 w 66"/>
                <a:gd name="T31" fmla="*/ 40 h 53"/>
                <a:gd name="T32" fmla="*/ 56 w 66"/>
                <a:gd name="T33" fmla="*/ 20 h 53"/>
                <a:gd name="T34" fmla="*/ 62 w 66"/>
                <a:gd name="T35" fmla="*/ 1 h 53"/>
                <a:gd name="T36" fmla="*/ 62 w 66"/>
                <a:gd name="T37" fmla="*/ 1 h 53"/>
                <a:gd name="T38" fmla="*/ 62 w 66"/>
                <a:gd name="T39" fmla="*/ 1 h 53"/>
                <a:gd name="T40" fmla="*/ 64 w 66"/>
                <a:gd name="T41" fmla="*/ 0 h 53"/>
                <a:gd name="T42" fmla="*/ 65 w 66"/>
                <a:gd name="T43" fmla="*/ 0 h 53"/>
                <a:gd name="T44" fmla="*/ 65 w 66"/>
                <a:gd name="T45" fmla="*/ 1 h 53"/>
                <a:gd name="T46" fmla="*/ 66 w 66"/>
                <a:gd name="T4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53">
                  <a:moveTo>
                    <a:pt x="66" y="9"/>
                  </a:moveTo>
                  <a:cubicBezTo>
                    <a:pt x="66" y="21"/>
                    <a:pt x="56" y="40"/>
                    <a:pt x="45" y="48"/>
                  </a:cubicBezTo>
                  <a:cubicBezTo>
                    <a:pt x="41" y="51"/>
                    <a:pt x="37" y="53"/>
                    <a:pt x="33" y="53"/>
                  </a:cubicBezTo>
                  <a:cubicBezTo>
                    <a:pt x="31" y="53"/>
                    <a:pt x="29" y="52"/>
                    <a:pt x="27" y="52"/>
                  </a:cubicBezTo>
                  <a:cubicBezTo>
                    <a:pt x="17" y="48"/>
                    <a:pt x="8" y="36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1" y="18"/>
                    <a:pt x="0" y="13"/>
                    <a:pt x="0" y="9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17"/>
                    <a:pt x="17" y="40"/>
                    <a:pt x="30" y="42"/>
                  </a:cubicBezTo>
                  <a:cubicBezTo>
                    <a:pt x="31" y="43"/>
                    <a:pt x="32" y="43"/>
                    <a:pt x="33" y="43"/>
                  </a:cubicBezTo>
                  <a:cubicBezTo>
                    <a:pt x="36" y="43"/>
                    <a:pt x="38" y="42"/>
                    <a:pt x="41" y="40"/>
                  </a:cubicBezTo>
                  <a:cubicBezTo>
                    <a:pt x="47" y="36"/>
                    <a:pt x="52" y="29"/>
                    <a:pt x="56" y="20"/>
                  </a:cubicBezTo>
                  <a:cubicBezTo>
                    <a:pt x="59" y="14"/>
                    <a:pt x="61" y="7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3" y="0"/>
                    <a:pt x="64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3"/>
                    <a:pt x="66" y="6"/>
                    <a:pt x="6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40000"/>
                </a:lnSpc>
              </a:pPr>
              <a:endParaRPr lang="zh-CN" altLang="en-US" sz="360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grpSp>
          <p:nvGrpSpPr>
            <p:cNvPr id="27" name="Group 38"/>
            <p:cNvGrpSpPr/>
            <p:nvPr/>
          </p:nvGrpSpPr>
          <p:grpSpPr bwMode="auto">
            <a:xfrm>
              <a:off x="2954970" y="3035920"/>
              <a:ext cx="90037" cy="320774"/>
              <a:chOff x="64" y="0"/>
              <a:chExt cx="75" cy="269"/>
            </a:xfrm>
          </p:grpSpPr>
          <p:sp>
            <p:nvSpPr>
              <p:cNvPr id="33" name="Freeform 39"/>
              <p:cNvSpPr/>
              <p:nvPr/>
            </p:nvSpPr>
            <p:spPr bwMode="auto">
              <a:xfrm>
                <a:off x="75" y="0"/>
                <a:ext cx="52" cy="30"/>
              </a:xfrm>
              <a:custGeom>
                <a:avLst/>
                <a:gdLst>
                  <a:gd name="T0" fmla="*/ 20 w 22"/>
                  <a:gd name="T1" fmla="*/ 7 h 13"/>
                  <a:gd name="T2" fmla="*/ 22 w 22"/>
                  <a:gd name="T3" fmla="*/ 12 h 13"/>
                  <a:gd name="T4" fmla="*/ 17 w 22"/>
                  <a:gd name="T5" fmla="*/ 12 h 13"/>
                  <a:gd name="T6" fmla="*/ 11 w 22"/>
                  <a:gd name="T7" fmla="*/ 12 h 13"/>
                  <a:gd name="T8" fmla="*/ 4 w 22"/>
                  <a:gd name="T9" fmla="*/ 12 h 13"/>
                  <a:gd name="T10" fmla="*/ 0 w 22"/>
                  <a:gd name="T11" fmla="*/ 12 h 13"/>
                  <a:gd name="T12" fmla="*/ 1 w 22"/>
                  <a:gd name="T13" fmla="*/ 7 h 13"/>
                  <a:gd name="T14" fmla="*/ 11 w 22"/>
                  <a:gd name="T15" fmla="*/ 0 h 13"/>
                  <a:gd name="T16" fmla="*/ 20 w 22"/>
                  <a:gd name="T1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3">
                    <a:moveTo>
                      <a:pt x="20" y="7"/>
                    </a:moveTo>
                    <a:cubicBezTo>
                      <a:pt x="21" y="9"/>
                      <a:pt x="22" y="12"/>
                      <a:pt x="22" y="12"/>
                    </a:cubicBezTo>
                    <a:cubicBezTo>
                      <a:pt x="22" y="13"/>
                      <a:pt x="20" y="13"/>
                      <a:pt x="17" y="12"/>
                    </a:cubicBezTo>
                    <a:cubicBezTo>
                      <a:pt x="17" y="12"/>
                      <a:pt x="15" y="12"/>
                      <a:pt x="11" y="12"/>
                    </a:cubicBezTo>
                    <a:cubicBezTo>
                      <a:pt x="6" y="12"/>
                      <a:pt x="4" y="12"/>
                      <a:pt x="4" y="12"/>
                    </a:cubicBezTo>
                    <a:cubicBezTo>
                      <a:pt x="2" y="13"/>
                      <a:pt x="0" y="13"/>
                      <a:pt x="0" y="12"/>
                    </a:cubicBezTo>
                    <a:cubicBezTo>
                      <a:pt x="0" y="12"/>
                      <a:pt x="0" y="9"/>
                      <a:pt x="1" y="7"/>
                    </a:cubicBezTo>
                    <a:cubicBezTo>
                      <a:pt x="1" y="7"/>
                      <a:pt x="5" y="0"/>
                      <a:pt x="11" y="0"/>
                    </a:cubicBezTo>
                    <a:cubicBezTo>
                      <a:pt x="17" y="0"/>
                      <a:pt x="20" y="7"/>
                      <a:pt x="2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40"/>
              <p:cNvSpPr/>
              <p:nvPr/>
            </p:nvSpPr>
            <p:spPr bwMode="auto">
              <a:xfrm>
                <a:off x="64" y="241"/>
                <a:ext cx="75" cy="28"/>
              </a:xfrm>
              <a:custGeom>
                <a:avLst/>
                <a:gdLst>
                  <a:gd name="T0" fmla="*/ 29 w 32"/>
                  <a:gd name="T1" fmla="*/ 1 h 12"/>
                  <a:gd name="T2" fmla="*/ 30 w 32"/>
                  <a:gd name="T3" fmla="*/ 3 h 12"/>
                  <a:gd name="T4" fmla="*/ 16 w 32"/>
                  <a:gd name="T5" fmla="*/ 12 h 12"/>
                  <a:gd name="T6" fmla="*/ 1 w 32"/>
                  <a:gd name="T7" fmla="*/ 3 h 12"/>
                  <a:gd name="T8" fmla="*/ 3 w 32"/>
                  <a:gd name="T9" fmla="*/ 1 h 12"/>
                  <a:gd name="T10" fmla="*/ 11 w 32"/>
                  <a:gd name="T11" fmla="*/ 2 h 12"/>
                  <a:gd name="T12" fmla="*/ 20 w 32"/>
                  <a:gd name="T13" fmla="*/ 2 h 12"/>
                  <a:gd name="T14" fmla="*/ 29 w 32"/>
                  <a:gd name="T1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31" y="0"/>
                      <a:pt x="32" y="1"/>
                      <a:pt x="30" y="3"/>
                    </a:cubicBezTo>
                    <a:cubicBezTo>
                      <a:pt x="30" y="3"/>
                      <a:pt x="24" y="12"/>
                      <a:pt x="16" y="12"/>
                    </a:cubicBezTo>
                    <a:cubicBezTo>
                      <a:pt x="8" y="12"/>
                      <a:pt x="1" y="3"/>
                      <a:pt x="1" y="3"/>
                    </a:cubicBezTo>
                    <a:cubicBezTo>
                      <a:pt x="0" y="1"/>
                      <a:pt x="0" y="0"/>
                      <a:pt x="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8" y="2"/>
                      <a:pt x="20" y="2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lnSpc>
                    <a:spcPct val="140000"/>
                  </a:lnSpc>
                </a:pPr>
                <a:endParaRPr lang="zh-CN" altLang="en-US" sz="3600">
                  <a:solidFill>
                    <a:schemeClr val="bg1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7" y="323236"/>
            <a:ext cx="9298266" cy="987640"/>
          </a:xfrm>
          <a:prstGeom prst="rect">
            <a:avLst/>
          </a:prstGeom>
        </p:spPr>
      </p:pic>
      <p:sp>
        <p:nvSpPr>
          <p:cNvPr id="2" name="Oval 15"/>
          <p:cNvSpPr>
            <a:spLocks noChangeArrowheads="1"/>
          </p:cNvSpPr>
          <p:nvPr/>
        </p:nvSpPr>
        <p:spPr bwMode="auto">
          <a:xfrm flipH="1">
            <a:off x="3568179" y="1885193"/>
            <a:ext cx="413150" cy="4132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lnSpc>
                <a:spcPct val="140000"/>
              </a:lnSpc>
            </a:pPr>
            <a:endParaRPr lang="zh-CN" altLang="en-US" sz="36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flipH="1">
            <a:off x="3568179" y="2804938"/>
            <a:ext cx="413150" cy="4132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lnSpc>
                <a:spcPct val="140000"/>
              </a:lnSpc>
            </a:pPr>
            <a:endParaRPr lang="zh-CN" altLang="en-US" sz="36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6" name="Oval 17"/>
          <p:cNvSpPr>
            <a:spLocks noChangeArrowheads="1"/>
          </p:cNvSpPr>
          <p:nvPr/>
        </p:nvSpPr>
        <p:spPr bwMode="auto">
          <a:xfrm flipH="1">
            <a:off x="3568179" y="3728734"/>
            <a:ext cx="413150" cy="409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lnSpc>
                <a:spcPct val="140000"/>
              </a:lnSpc>
            </a:pPr>
            <a:endParaRPr lang="zh-CN" altLang="en-US" sz="36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7" name="Oval 18"/>
          <p:cNvSpPr>
            <a:spLocks noChangeArrowheads="1"/>
          </p:cNvSpPr>
          <p:nvPr/>
        </p:nvSpPr>
        <p:spPr bwMode="auto">
          <a:xfrm flipH="1">
            <a:off x="3568179" y="4638348"/>
            <a:ext cx="413150" cy="4132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lnSpc>
                <a:spcPct val="140000"/>
              </a:lnSpc>
            </a:pPr>
            <a:endParaRPr lang="zh-CN" altLang="en-US" sz="36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9" name="Freeform 26"/>
          <p:cNvSpPr>
            <a:spLocks noEditPoints="1"/>
          </p:cNvSpPr>
          <p:nvPr/>
        </p:nvSpPr>
        <p:spPr bwMode="auto">
          <a:xfrm flipH="1">
            <a:off x="3711970" y="4822799"/>
            <a:ext cx="125565" cy="117405"/>
          </a:xfrm>
          <a:custGeom>
            <a:avLst/>
            <a:gdLst>
              <a:gd name="T0" fmla="*/ 34 w 36"/>
              <a:gd name="T1" fmla="*/ 0 h 34"/>
              <a:gd name="T2" fmla="*/ 2 w 36"/>
              <a:gd name="T3" fmla="*/ 0 h 34"/>
              <a:gd name="T4" fmla="*/ 1 w 36"/>
              <a:gd name="T5" fmla="*/ 0 h 34"/>
              <a:gd name="T6" fmla="*/ 0 w 36"/>
              <a:gd name="T7" fmla="*/ 1 h 34"/>
              <a:gd name="T8" fmla="*/ 0 w 36"/>
              <a:gd name="T9" fmla="*/ 6 h 34"/>
              <a:gd name="T10" fmla="*/ 0 w 36"/>
              <a:gd name="T11" fmla="*/ 32 h 34"/>
              <a:gd name="T12" fmla="*/ 2 w 36"/>
              <a:gd name="T13" fmla="*/ 34 h 34"/>
              <a:gd name="T14" fmla="*/ 34 w 36"/>
              <a:gd name="T15" fmla="*/ 34 h 34"/>
              <a:gd name="T16" fmla="*/ 36 w 36"/>
              <a:gd name="T17" fmla="*/ 32 h 34"/>
              <a:gd name="T18" fmla="*/ 36 w 36"/>
              <a:gd name="T19" fmla="*/ 1 h 34"/>
              <a:gd name="T20" fmla="*/ 34 w 36"/>
              <a:gd name="T21" fmla="*/ 0 h 34"/>
              <a:gd name="T22" fmla="*/ 8 w 36"/>
              <a:gd name="T23" fmla="*/ 7 h 34"/>
              <a:gd name="T24" fmla="*/ 11 w 36"/>
              <a:gd name="T25" fmla="*/ 7 h 34"/>
              <a:gd name="T26" fmla="*/ 11 w 36"/>
              <a:gd name="T27" fmla="*/ 26 h 34"/>
              <a:gd name="T28" fmla="*/ 8 w 36"/>
              <a:gd name="T29" fmla="*/ 26 h 34"/>
              <a:gd name="T30" fmla="*/ 8 w 36"/>
              <a:gd name="T31" fmla="*/ 7 h 34"/>
              <a:gd name="T32" fmla="*/ 16 w 36"/>
              <a:gd name="T33" fmla="*/ 7 h 34"/>
              <a:gd name="T34" fmla="*/ 20 w 36"/>
              <a:gd name="T35" fmla="*/ 7 h 34"/>
              <a:gd name="T36" fmla="*/ 20 w 36"/>
              <a:gd name="T37" fmla="*/ 26 h 34"/>
              <a:gd name="T38" fmla="*/ 16 w 36"/>
              <a:gd name="T39" fmla="*/ 26 h 34"/>
              <a:gd name="T40" fmla="*/ 16 w 36"/>
              <a:gd name="T41" fmla="*/ 7 h 34"/>
              <a:gd name="T42" fmla="*/ 28 w 36"/>
              <a:gd name="T43" fmla="*/ 26 h 34"/>
              <a:gd name="T44" fmla="*/ 25 w 36"/>
              <a:gd name="T45" fmla="*/ 26 h 34"/>
              <a:gd name="T46" fmla="*/ 25 w 36"/>
              <a:gd name="T47" fmla="*/ 7 h 34"/>
              <a:gd name="T48" fmla="*/ 28 w 36"/>
              <a:gd name="T49" fmla="*/ 7 h 34"/>
              <a:gd name="T50" fmla="*/ 28 w 36"/>
              <a:gd name="T51" fmla="*/ 26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" h="34">
                <a:moveTo>
                  <a:pt x="34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"/>
                  <a:pt x="0" y="6"/>
                  <a:pt x="0" y="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1" y="34"/>
                  <a:pt x="2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5" y="34"/>
                  <a:pt x="36" y="33"/>
                  <a:pt x="36" y="32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0"/>
                  <a:pt x="35" y="0"/>
                  <a:pt x="34" y="0"/>
                </a:cubicBezTo>
                <a:close/>
                <a:moveTo>
                  <a:pt x="8" y="7"/>
                </a:moveTo>
                <a:cubicBezTo>
                  <a:pt x="11" y="7"/>
                  <a:pt x="11" y="7"/>
                  <a:pt x="11" y="7"/>
                </a:cubicBezTo>
                <a:cubicBezTo>
                  <a:pt x="11" y="26"/>
                  <a:pt x="11" y="26"/>
                  <a:pt x="11" y="26"/>
                </a:cubicBezTo>
                <a:cubicBezTo>
                  <a:pt x="8" y="26"/>
                  <a:pt x="8" y="26"/>
                  <a:pt x="8" y="26"/>
                </a:cubicBezTo>
                <a:lnTo>
                  <a:pt x="8" y="7"/>
                </a:lnTo>
                <a:close/>
                <a:moveTo>
                  <a:pt x="16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26"/>
                  <a:pt x="20" y="26"/>
                  <a:pt x="20" y="26"/>
                </a:cubicBezTo>
                <a:cubicBezTo>
                  <a:pt x="16" y="26"/>
                  <a:pt x="16" y="26"/>
                  <a:pt x="16" y="26"/>
                </a:cubicBezTo>
                <a:lnTo>
                  <a:pt x="16" y="7"/>
                </a:lnTo>
                <a:close/>
                <a:moveTo>
                  <a:pt x="28" y="26"/>
                </a:moveTo>
                <a:cubicBezTo>
                  <a:pt x="25" y="26"/>
                  <a:pt x="25" y="26"/>
                  <a:pt x="25" y="26"/>
                </a:cubicBezTo>
                <a:cubicBezTo>
                  <a:pt x="25" y="7"/>
                  <a:pt x="25" y="7"/>
                  <a:pt x="25" y="7"/>
                </a:cubicBezTo>
                <a:cubicBezTo>
                  <a:pt x="28" y="7"/>
                  <a:pt x="28" y="7"/>
                  <a:pt x="28" y="7"/>
                </a:cubicBezTo>
                <a:lnTo>
                  <a:pt x="28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endParaRPr lang="zh-CN" altLang="en-US" sz="36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10" name="Freeform 30"/>
          <p:cNvSpPr>
            <a:spLocks noEditPoints="1"/>
          </p:cNvSpPr>
          <p:nvPr/>
        </p:nvSpPr>
        <p:spPr bwMode="auto">
          <a:xfrm flipH="1">
            <a:off x="3711419" y="3844209"/>
            <a:ext cx="160546" cy="158017"/>
          </a:xfrm>
          <a:custGeom>
            <a:avLst/>
            <a:gdLst>
              <a:gd name="T0" fmla="*/ 45 w 46"/>
              <a:gd name="T1" fmla="*/ 15 h 46"/>
              <a:gd name="T2" fmla="*/ 35 w 46"/>
              <a:gd name="T3" fmla="*/ 4 h 46"/>
              <a:gd name="T4" fmla="*/ 35 w 46"/>
              <a:gd name="T5" fmla="*/ 4 h 46"/>
              <a:gd name="T6" fmla="*/ 23 w 46"/>
              <a:gd name="T7" fmla="*/ 0 h 46"/>
              <a:gd name="T8" fmla="*/ 4 w 46"/>
              <a:gd name="T9" fmla="*/ 10 h 46"/>
              <a:gd name="T10" fmla="*/ 0 w 46"/>
              <a:gd name="T11" fmla="*/ 23 h 46"/>
              <a:gd name="T12" fmla="*/ 5 w 46"/>
              <a:gd name="T13" fmla="*/ 37 h 46"/>
              <a:gd name="T14" fmla="*/ 9 w 46"/>
              <a:gd name="T15" fmla="*/ 42 h 46"/>
              <a:gd name="T16" fmla="*/ 14 w 46"/>
              <a:gd name="T17" fmla="*/ 44 h 46"/>
              <a:gd name="T18" fmla="*/ 14 w 46"/>
              <a:gd name="T19" fmla="*/ 44 h 46"/>
              <a:gd name="T20" fmla="*/ 23 w 46"/>
              <a:gd name="T21" fmla="*/ 46 h 46"/>
              <a:gd name="T22" fmla="*/ 32 w 46"/>
              <a:gd name="T23" fmla="*/ 44 h 46"/>
              <a:gd name="T24" fmla="*/ 36 w 46"/>
              <a:gd name="T25" fmla="*/ 42 h 46"/>
              <a:gd name="T26" fmla="*/ 42 w 46"/>
              <a:gd name="T27" fmla="*/ 36 h 46"/>
              <a:gd name="T28" fmla="*/ 46 w 46"/>
              <a:gd name="T29" fmla="*/ 26 h 46"/>
              <a:gd name="T30" fmla="*/ 46 w 46"/>
              <a:gd name="T31" fmla="*/ 26 h 46"/>
              <a:gd name="T32" fmla="*/ 46 w 46"/>
              <a:gd name="T33" fmla="*/ 23 h 46"/>
              <a:gd name="T34" fmla="*/ 45 w 46"/>
              <a:gd name="T35" fmla="*/ 15 h 46"/>
              <a:gd name="T36" fmla="*/ 31 w 46"/>
              <a:gd name="T37" fmla="*/ 11 h 46"/>
              <a:gd name="T38" fmla="*/ 35 w 46"/>
              <a:gd name="T39" fmla="*/ 15 h 46"/>
              <a:gd name="T40" fmla="*/ 35 w 46"/>
              <a:gd name="T41" fmla="*/ 15 h 46"/>
              <a:gd name="T42" fmla="*/ 31 w 46"/>
              <a:gd name="T43" fmla="*/ 19 h 46"/>
              <a:gd name="T44" fmla="*/ 27 w 46"/>
              <a:gd name="T45" fmla="*/ 15 h 46"/>
              <a:gd name="T46" fmla="*/ 31 w 46"/>
              <a:gd name="T47" fmla="*/ 11 h 46"/>
              <a:gd name="T48" fmla="*/ 31 w 46"/>
              <a:gd name="T49" fmla="*/ 11 h 46"/>
              <a:gd name="T50" fmla="*/ 15 w 46"/>
              <a:gd name="T51" fmla="*/ 36 h 46"/>
              <a:gd name="T52" fmla="*/ 11 w 46"/>
              <a:gd name="T53" fmla="*/ 32 h 46"/>
              <a:gd name="T54" fmla="*/ 15 w 46"/>
              <a:gd name="T55" fmla="*/ 28 h 46"/>
              <a:gd name="T56" fmla="*/ 19 w 46"/>
              <a:gd name="T57" fmla="*/ 32 h 46"/>
              <a:gd name="T58" fmla="*/ 15 w 46"/>
              <a:gd name="T59" fmla="*/ 36 h 46"/>
              <a:gd name="T60" fmla="*/ 15 w 46"/>
              <a:gd name="T61" fmla="*/ 19 h 46"/>
              <a:gd name="T62" fmla="*/ 11 w 46"/>
              <a:gd name="T63" fmla="*/ 15 h 46"/>
              <a:gd name="T64" fmla="*/ 15 w 46"/>
              <a:gd name="T65" fmla="*/ 11 h 46"/>
              <a:gd name="T66" fmla="*/ 19 w 46"/>
              <a:gd name="T67" fmla="*/ 15 h 46"/>
              <a:gd name="T68" fmla="*/ 15 w 46"/>
              <a:gd name="T69" fmla="*/ 19 h 46"/>
              <a:gd name="T70" fmla="*/ 20 w 46"/>
              <a:gd name="T71" fmla="*/ 23 h 46"/>
              <a:gd name="T72" fmla="*/ 22 w 46"/>
              <a:gd name="T73" fmla="*/ 21 h 46"/>
              <a:gd name="T74" fmla="*/ 23 w 46"/>
              <a:gd name="T75" fmla="*/ 21 h 46"/>
              <a:gd name="T76" fmla="*/ 26 w 46"/>
              <a:gd name="T77" fmla="*/ 23 h 46"/>
              <a:gd name="T78" fmla="*/ 25 w 46"/>
              <a:gd name="T79" fmla="*/ 25 h 46"/>
              <a:gd name="T80" fmla="*/ 23 w 46"/>
              <a:gd name="T81" fmla="*/ 26 h 46"/>
              <a:gd name="T82" fmla="*/ 20 w 46"/>
              <a:gd name="T83" fmla="*/ 23 h 46"/>
              <a:gd name="T84" fmla="*/ 31 w 46"/>
              <a:gd name="T85" fmla="*/ 36 h 46"/>
              <a:gd name="T86" fmla="*/ 27 w 46"/>
              <a:gd name="T87" fmla="*/ 32 h 46"/>
              <a:gd name="T88" fmla="*/ 31 w 46"/>
              <a:gd name="T89" fmla="*/ 28 h 46"/>
              <a:gd name="T90" fmla="*/ 35 w 46"/>
              <a:gd name="T91" fmla="*/ 32 h 46"/>
              <a:gd name="T92" fmla="*/ 31 w 46"/>
              <a:gd name="T93" fmla="*/ 3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" h="46">
                <a:moveTo>
                  <a:pt x="45" y="15"/>
                </a:moveTo>
                <a:cubicBezTo>
                  <a:pt x="43" y="10"/>
                  <a:pt x="39" y="6"/>
                  <a:pt x="35" y="4"/>
                </a:cubicBezTo>
                <a:cubicBezTo>
                  <a:pt x="35" y="4"/>
                  <a:pt x="35" y="4"/>
                  <a:pt x="35" y="4"/>
                </a:cubicBezTo>
                <a:cubicBezTo>
                  <a:pt x="31" y="2"/>
                  <a:pt x="27" y="0"/>
                  <a:pt x="23" y="0"/>
                </a:cubicBezTo>
                <a:cubicBezTo>
                  <a:pt x="15" y="0"/>
                  <a:pt x="8" y="4"/>
                  <a:pt x="4" y="10"/>
                </a:cubicBezTo>
                <a:cubicBezTo>
                  <a:pt x="2" y="14"/>
                  <a:pt x="0" y="19"/>
                  <a:pt x="0" y="23"/>
                </a:cubicBezTo>
                <a:cubicBezTo>
                  <a:pt x="0" y="29"/>
                  <a:pt x="2" y="33"/>
                  <a:pt x="5" y="37"/>
                </a:cubicBezTo>
                <a:cubicBezTo>
                  <a:pt x="6" y="39"/>
                  <a:pt x="8" y="40"/>
                  <a:pt x="9" y="42"/>
                </a:cubicBezTo>
                <a:cubicBezTo>
                  <a:pt x="11" y="43"/>
                  <a:pt x="12" y="44"/>
                  <a:pt x="14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7" y="46"/>
                  <a:pt x="20" y="46"/>
                  <a:pt x="23" y="46"/>
                </a:cubicBezTo>
                <a:cubicBezTo>
                  <a:pt x="26" y="46"/>
                  <a:pt x="30" y="46"/>
                  <a:pt x="32" y="44"/>
                </a:cubicBezTo>
                <a:cubicBezTo>
                  <a:pt x="34" y="44"/>
                  <a:pt x="35" y="43"/>
                  <a:pt x="36" y="42"/>
                </a:cubicBezTo>
                <a:cubicBezTo>
                  <a:pt x="38" y="41"/>
                  <a:pt x="40" y="39"/>
                  <a:pt x="42" y="36"/>
                </a:cubicBezTo>
                <a:cubicBezTo>
                  <a:pt x="44" y="33"/>
                  <a:pt x="45" y="30"/>
                  <a:pt x="46" y="26"/>
                </a:cubicBezTo>
                <a:cubicBezTo>
                  <a:pt x="46" y="26"/>
                  <a:pt x="46" y="26"/>
                  <a:pt x="46" y="26"/>
                </a:cubicBezTo>
                <a:cubicBezTo>
                  <a:pt x="46" y="25"/>
                  <a:pt x="46" y="24"/>
                  <a:pt x="46" y="23"/>
                </a:cubicBezTo>
                <a:cubicBezTo>
                  <a:pt x="46" y="21"/>
                  <a:pt x="45" y="18"/>
                  <a:pt x="45" y="15"/>
                </a:cubicBezTo>
                <a:close/>
                <a:moveTo>
                  <a:pt x="31" y="11"/>
                </a:moveTo>
                <a:cubicBezTo>
                  <a:pt x="34" y="11"/>
                  <a:pt x="35" y="13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7"/>
                  <a:pt x="33" y="19"/>
                  <a:pt x="31" y="19"/>
                </a:cubicBezTo>
                <a:cubicBezTo>
                  <a:pt x="29" y="19"/>
                  <a:pt x="27" y="17"/>
                  <a:pt x="27" y="15"/>
                </a:cubicBezTo>
                <a:cubicBezTo>
                  <a:pt x="27" y="13"/>
                  <a:pt x="29" y="11"/>
                  <a:pt x="31" y="11"/>
                </a:cubicBezTo>
                <a:cubicBezTo>
                  <a:pt x="31" y="11"/>
                  <a:pt x="31" y="11"/>
                  <a:pt x="31" y="11"/>
                </a:cubicBezTo>
                <a:close/>
                <a:moveTo>
                  <a:pt x="15" y="36"/>
                </a:moveTo>
                <a:cubicBezTo>
                  <a:pt x="12" y="36"/>
                  <a:pt x="11" y="34"/>
                  <a:pt x="11" y="32"/>
                </a:cubicBezTo>
                <a:cubicBezTo>
                  <a:pt x="11" y="30"/>
                  <a:pt x="12" y="28"/>
                  <a:pt x="15" y="28"/>
                </a:cubicBezTo>
                <a:cubicBezTo>
                  <a:pt x="17" y="28"/>
                  <a:pt x="19" y="30"/>
                  <a:pt x="19" y="32"/>
                </a:cubicBezTo>
                <a:cubicBezTo>
                  <a:pt x="19" y="34"/>
                  <a:pt x="17" y="36"/>
                  <a:pt x="15" y="36"/>
                </a:cubicBezTo>
                <a:close/>
                <a:moveTo>
                  <a:pt x="15" y="19"/>
                </a:moveTo>
                <a:cubicBezTo>
                  <a:pt x="12" y="19"/>
                  <a:pt x="11" y="17"/>
                  <a:pt x="11" y="15"/>
                </a:cubicBezTo>
                <a:cubicBezTo>
                  <a:pt x="11" y="13"/>
                  <a:pt x="12" y="11"/>
                  <a:pt x="15" y="11"/>
                </a:cubicBezTo>
                <a:cubicBezTo>
                  <a:pt x="17" y="11"/>
                  <a:pt x="19" y="13"/>
                  <a:pt x="19" y="15"/>
                </a:cubicBezTo>
                <a:cubicBezTo>
                  <a:pt x="19" y="17"/>
                  <a:pt x="17" y="19"/>
                  <a:pt x="15" y="19"/>
                </a:cubicBezTo>
                <a:close/>
                <a:moveTo>
                  <a:pt x="20" y="23"/>
                </a:moveTo>
                <a:cubicBezTo>
                  <a:pt x="20" y="22"/>
                  <a:pt x="21" y="21"/>
                  <a:pt x="22" y="21"/>
                </a:cubicBezTo>
                <a:cubicBezTo>
                  <a:pt x="22" y="21"/>
                  <a:pt x="23" y="21"/>
                  <a:pt x="23" y="21"/>
                </a:cubicBezTo>
                <a:cubicBezTo>
                  <a:pt x="25" y="21"/>
                  <a:pt x="26" y="22"/>
                  <a:pt x="26" y="23"/>
                </a:cubicBezTo>
                <a:cubicBezTo>
                  <a:pt x="26" y="24"/>
                  <a:pt x="26" y="24"/>
                  <a:pt x="25" y="25"/>
                </a:cubicBezTo>
                <a:cubicBezTo>
                  <a:pt x="25" y="26"/>
                  <a:pt x="24" y="26"/>
                  <a:pt x="23" y="26"/>
                </a:cubicBezTo>
                <a:cubicBezTo>
                  <a:pt x="22" y="26"/>
                  <a:pt x="20" y="25"/>
                  <a:pt x="20" y="23"/>
                </a:cubicBezTo>
                <a:close/>
                <a:moveTo>
                  <a:pt x="31" y="36"/>
                </a:moveTo>
                <a:cubicBezTo>
                  <a:pt x="29" y="36"/>
                  <a:pt x="27" y="34"/>
                  <a:pt x="27" y="32"/>
                </a:cubicBezTo>
                <a:cubicBezTo>
                  <a:pt x="27" y="30"/>
                  <a:pt x="29" y="28"/>
                  <a:pt x="31" y="28"/>
                </a:cubicBezTo>
                <a:cubicBezTo>
                  <a:pt x="34" y="28"/>
                  <a:pt x="35" y="30"/>
                  <a:pt x="35" y="32"/>
                </a:cubicBezTo>
                <a:cubicBezTo>
                  <a:pt x="35" y="34"/>
                  <a:pt x="34" y="36"/>
                  <a:pt x="31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endParaRPr lang="zh-CN" altLang="en-US" sz="36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11" name="Freeform 31"/>
          <p:cNvSpPr>
            <a:spLocks noEditPoints="1"/>
          </p:cNvSpPr>
          <p:nvPr/>
        </p:nvSpPr>
        <p:spPr bwMode="auto">
          <a:xfrm flipH="1">
            <a:off x="3679566" y="2944722"/>
            <a:ext cx="190373" cy="162069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endParaRPr lang="zh-CN" altLang="en-US" sz="36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14" name="Freeform 34"/>
          <p:cNvSpPr/>
          <p:nvPr/>
        </p:nvSpPr>
        <p:spPr bwMode="auto">
          <a:xfrm flipH="1">
            <a:off x="3687668" y="2054850"/>
            <a:ext cx="170120" cy="109914"/>
          </a:xfrm>
          <a:custGeom>
            <a:avLst/>
            <a:gdLst>
              <a:gd name="T0" fmla="*/ 23 w 49"/>
              <a:gd name="T1" fmla="*/ 17 h 32"/>
              <a:gd name="T2" fmla="*/ 25 w 49"/>
              <a:gd name="T3" fmla="*/ 17 h 32"/>
              <a:gd name="T4" fmla="*/ 48 w 49"/>
              <a:gd name="T5" fmla="*/ 0 h 32"/>
              <a:gd name="T6" fmla="*/ 49 w 49"/>
              <a:gd name="T7" fmla="*/ 1 h 32"/>
              <a:gd name="T8" fmla="*/ 49 w 49"/>
              <a:gd name="T9" fmla="*/ 30 h 32"/>
              <a:gd name="T10" fmla="*/ 47 w 49"/>
              <a:gd name="T11" fmla="*/ 32 h 32"/>
              <a:gd name="T12" fmla="*/ 1 w 49"/>
              <a:gd name="T13" fmla="*/ 32 h 32"/>
              <a:gd name="T14" fmla="*/ 0 w 49"/>
              <a:gd name="T15" fmla="*/ 30 h 32"/>
              <a:gd name="T16" fmla="*/ 0 w 49"/>
              <a:gd name="T17" fmla="*/ 1 h 32"/>
              <a:gd name="T18" fmla="*/ 1 w 49"/>
              <a:gd name="T19" fmla="*/ 0 h 32"/>
              <a:gd name="T20" fmla="*/ 23 w 49"/>
              <a:gd name="T21" fmla="*/ 17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9" h="32">
                <a:moveTo>
                  <a:pt x="23" y="17"/>
                </a:moveTo>
                <a:cubicBezTo>
                  <a:pt x="24" y="17"/>
                  <a:pt x="25" y="17"/>
                  <a:pt x="25" y="17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9" y="0"/>
                  <a:pt x="49" y="1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1"/>
                  <a:pt x="48" y="32"/>
                  <a:pt x="47" y="32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2"/>
                  <a:pt x="0" y="31"/>
                  <a:pt x="0" y="3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lnTo>
                  <a:pt x="23" y="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40000"/>
              </a:lnSpc>
            </a:pPr>
            <a:endParaRPr lang="zh-CN" altLang="en-US" sz="3600">
              <a:solidFill>
                <a:schemeClr val="bg1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17" name="Rectangle 43"/>
          <p:cNvSpPr>
            <a:spLocks noChangeArrowheads="1"/>
          </p:cNvSpPr>
          <p:nvPr/>
        </p:nvSpPr>
        <p:spPr bwMode="auto">
          <a:xfrm flipH="1">
            <a:off x="4109286" y="1873076"/>
            <a:ext cx="6118795" cy="3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900" dirty="0">
                <a:latin typeface="华文中宋" panose="02010600040101010101" charset="-122"/>
                <a:ea typeface="华文中宋" panose="02010600040101010101" charset="-122"/>
              </a:rPr>
              <a:t>发现股票的价格波动、趋势、支撑和阻力等重要信息。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18" name="Rectangle 44"/>
          <p:cNvSpPr>
            <a:spLocks noChangeArrowheads="1"/>
          </p:cNvSpPr>
          <p:nvPr/>
        </p:nvSpPr>
        <p:spPr bwMode="auto">
          <a:xfrm flipH="1">
            <a:off x="4092716" y="2834949"/>
            <a:ext cx="4329567" cy="3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900" dirty="0">
                <a:latin typeface="华文中宋" panose="02010600040101010101" charset="-122"/>
                <a:ea typeface="华文中宋" panose="02010600040101010101" charset="-122"/>
              </a:rPr>
              <a:t>比较不同股票或市场的表现和相关性。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19" name="Rectangle 45"/>
          <p:cNvSpPr>
            <a:spLocks noChangeArrowheads="1"/>
          </p:cNvSpPr>
          <p:nvPr/>
        </p:nvSpPr>
        <p:spPr bwMode="auto">
          <a:xfrm flipH="1">
            <a:off x="4109286" y="3740000"/>
            <a:ext cx="6635846" cy="3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900" dirty="0">
                <a:latin typeface="华文中宋" panose="02010600040101010101" charset="-122"/>
                <a:ea typeface="华文中宋" panose="02010600040101010101" charset="-122"/>
              </a:rPr>
              <a:t>评估股票的风险和收益潜力，制定合适的买卖策略和时机。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 flipH="1">
            <a:off x="4143715" y="4624900"/>
            <a:ext cx="5916001" cy="3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900" dirty="0">
                <a:latin typeface="华文中宋" panose="02010600040101010101" charset="-122"/>
                <a:ea typeface="华文中宋" panose="02010600040101010101" charset="-122"/>
              </a:rPr>
              <a:t>监控股票的实时变化和预警信号。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52418" y="623409"/>
            <a:ext cx="5087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charset="-122"/>
                <a:ea typeface="华文中宋" panose="02010600040101010101" charset="-122"/>
              </a:rPr>
              <a:t>项 目 意 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2"/>
          <p:cNvGrpSpPr/>
          <p:nvPr/>
        </p:nvGrpSpPr>
        <p:grpSpPr bwMode="auto">
          <a:xfrm>
            <a:off x="1887825" y="1857473"/>
            <a:ext cx="1213167" cy="538620"/>
            <a:chOff x="0" y="0"/>
            <a:chExt cx="1131895" cy="504056"/>
          </a:xfrm>
          <a:solidFill>
            <a:schemeClr val="accent1"/>
          </a:solidFill>
        </p:grpSpPr>
        <p:sp>
          <p:nvSpPr>
            <p:cNvPr id="1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40000"/>
                </a:lnSpc>
              </a:pPr>
              <a:endParaRPr lang="zh-CN" altLang="zh-CN" sz="28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12" name="文本框 47"/>
            <p:cNvSpPr>
              <a:spLocks noChangeArrowheads="1"/>
            </p:cNvSpPr>
            <p:nvPr/>
          </p:nvSpPr>
          <p:spPr bwMode="auto">
            <a:xfrm>
              <a:off x="51774" y="41772"/>
              <a:ext cx="1080121" cy="4143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用户管理</a:t>
              </a:r>
            </a:p>
          </p:txBody>
        </p:sp>
      </p:grpSp>
      <p:sp>
        <p:nvSpPr>
          <p:cNvPr id="13" name="矩形 60"/>
          <p:cNvSpPr>
            <a:spLocks noChangeArrowheads="1"/>
          </p:cNvSpPr>
          <p:nvPr/>
        </p:nvSpPr>
        <p:spPr bwMode="auto">
          <a:xfrm>
            <a:off x="3303682" y="1797792"/>
            <a:ext cx="4388590" cy="725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用户可以使用邮箱进行注册并登录，还可修改密码、注销账号。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14" name="Group 22"/>
          <p:cNvGrpSpPr/>
          <p:nvPr/>
        </p:nvGrpSpPr>
        <p:grpSpPr bwMode="auto">
          <a:xfrm>
            <a:off x="1887825" y="2802092"/>
            <a:ext cx="1213167" cy="538620"/>
            <a:chOff x="0" y="0"/>
            <a:chExt cx="1131895" cy="504056"/>
          </a:xfrm>
          <a:solidFill>
            <a:schemeClr val="accent2"/>
          </a:solidFill>
        </p:grpSpPr>
        <p:sp>
          <p:nvSpPr>
            <p:cNvPr id="1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40000"/>
                </a:lnSpc>
              </a:pPr>
              <a:endParaRPr lang="zh-CN" altLang="zh-CN" sz="2800" dirty="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16" name="文本框 47"/>
            <p:cNvSpPr>
              <a:spLocks noChangeArrowheads="1"/>
            </p:cNvSpPr>
            <p:nvPr/>
          </p:nvSpPr>
          <p:spPr bwMode="auto">
            <a:xfrm>
              <a:off x="51774" y="41772"/>
              <a:ext cx="1080121" cy="4143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历史数据</a:t>
              </a:r>
            </a:p>
          </p:txBody>
        </p:sp>
      </p:grpSp>
      <p:sp>
        <p:nvSpPr>
          <p:cNvPr id="17" name="矩形 60"/>
          <p:cNvSpPr>
            <a:spLocks noChangeArrowheads="1"/>
          </p:cNvSpPr>
          <p:nvPr/>
        </p:nvSpPr>
        <p:spPr bwMode="auto">
          <a:xfrm>
            <a:off x="3303681" y="2742411"/>
            <a:ext cx="4539655" cy="725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可查询和查看股票的每日历史交易数据，包括开盘价、收盘价等，还可自行创建股票录入数据。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18" name="Group 22"/>
          <p:cNvGrpSpPr/>
          <p:nvPr/>
        </p:nvGrpSpPr>
        <p:grpSpPr bwMode="auto">
          <a:xfrm>
            <a:off x="1887825" y="3760416"/>
            <a:ext cx="1213167" cy="538620"/>
            <a:chOff x="0" y="0"/>
            <a:chExt cx="1131895" cy="504056"/>
          </a:xfrm>
          <a:solidFill>
            <a:schemeClr val="accent1"/>
          </a:solidFill>
        </p:grpSpPr>
        <p:sp>
          <p:nvSpPr>
            <p:cNvPr id="19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40000"/>
                </a:lnSpc>
              </a:pPr>
              <a:endParaRPr lang="zh-CN" altLang="zh-CN" sz="2800" dirty="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20" name="文本框 47"/>
            <p:cNvSpPr>
              <a:spLocks noChangeArrowheads="1"/>
            </p:cNvSpPr>
            <p:nvPr/>
          </p:nvSpPr>
          <p:spPr bwMode="auto">
            <a:xfrm>
              <a:off x="51774" y="41772"/>
              <a:ext cx="1080121" cy="4143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用户收藏</a:t>
              </a:r>
            </a:p>
          </p:txBody>
        </p:sp>
      </p:grpSp>
      <p:sp>
        <p:nvSpPr>
          <p:cNvPr id="21" name="矩形 60"/>
          <p:cNvSpPr>
            <a:spLocks noChangeArrowheads="1"/>
          </p:cNvSpPr>
          <p:nvPr/>
        </p:nvSpPr>
        <p:spPr bwMode="auto">
          <a:xfrm>
            <a:off x="3303680" y="3700734"/>
            <a:ext cx="4539655" cy="107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可以收藏股票，在收藏页面查看已收藏股票的交易数据。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grpSp>
        <p:nvGrpSpPr>
          <p:cNvPr id="22" name="Group 22"/>
          <p:cNvGrpSpPr/>
          <p:nvPr/>
        </p:nvGrpSpPr>
        <p:grpSpPr bwMode="auto">
          <a:xfrm>
            <a:off x="1887825" y="4685264"/>
            <a:ext cx="1213167" cy="538620"/>
            <a:chOff x="0" y="0"/>
            <a:chExt cx="1131895" cy="504056"/>
          </a:xfrm>
          <a:solidFill>
            <a:schemeClr val="accent2"/>
          </a:solidFill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40000"/>
                </a:lnSpc>
              </a:pPr>
              <a:endParaRPr lang="zh-CN" altLang="zh-CN" sz="2800" dirty="0">
                <a:solidFill>
                  <a:schemeClr val="bg1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51774" y="41772"/>
              <a:ext cx="1080121" cy="4143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+mn-ea"/>
                  <a:sym typeface="+mn-lt"/>
                </a:rPr>
                <a:t>实时数据</a:t>
              </a: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3303681" y="4625583"/>
            <a:ext cx="4539654" cy="107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可以查看收藏股票在一天之内的波动情况。在详情页面可查看收藏股票历史数据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k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线图，以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csv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格式导入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/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导出数据。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6" name="Arc 9"/>
          <p:cNvSpPr/>
          <p:nvPr/>
        </p:nvSpPr>
        <p:spPr>
          <a:xfrm>
            <a:off x="7304534" y="1962003"/>
            <a:ext cx="3256796" cy="3256796"/>
          </a:xfrm>
          <a:prstGeom prst="arc">
            <a:avLst>
              <a:gd name="adj1" fmla="val 16178588"/>
              <a:gd name="adj2" fmla="val 3649785"/>
            </a:avLst>
          </a:prstGeom>
          <a:ln w="254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7" name="Arc 10"/>
          <p:cNvSpPr/>
          <p:nvPr/>
        </p:nvSpPr>
        <p:spPr>
          <a:xfrm>
            <a:off x="7575935" y="2233404"/>
            <a:ext cx="2713997" cy="2713997"/>
          </a:xfrm>
          <a:prstGeom prst="arc">
            <a:avLst>
              <a:gd name="adj1" fmla="val 16200006"/>
              <a:gd name="adj2" fmla="val 5273743"/>
            </a:avLst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8" name="Arc 12"/>
          <p:cNvSpPr/>
          <p:nvPr/>
        </p:nvSpPr>
        <p:spPr>
          <a:xfrm>
            <a:off x="7845048" y="2502517"/>
            <a:ext cx="2175768" cy="2175768"/>
          </a:xfrm>
          <a:prstGeom prst="arc">
            <a:avLst>
              <a:gd name="adj1" fmla="val 16200000"/>
              <a:gd name="adj2" fmla="val 7316301"/>
            </a:avLst>
          </a:prstGeom>
          <a:ln w="254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9" name="Arc 13"/>
          <p:cNvSpPr/>
          <p:nvPr/>
        </p:nvSpPr>
        <p:spPr>
          <a:xfrm>
            <a:off x="8114734" y="2772203"/>
            <a:ext cx="1636397" cy="1636397"/>
          </a:xfrm>
          <a:prstGeom prst="arc">
            <a:avLst>
              <a:gd name="adj1" fmla="val 16201532"/>
              <a:gd name="adj2" fmla="val 9499492"/>
            </a:avLst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7" y="323236"/>
            <a:ext cx="9298266" cy="987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52418" y="623409"/>
            <a:ext cx="5087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华文中宋" panose="02010600040101010101" charset="-122"/>
                <a:ea typeface="华文中宋" panose="02010600040101010101" charset="-122"/>
              </a:rPr>
              <a:t>项 目 目 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1" grpId="0"/>
      <p:bldP spid="25" grpId="0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735542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35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1" y="323235"/>
            <a:ext cx="9298266" cy="987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69736" y="817056"/>
            <a:ext cx="269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功 能 需 求</a:t>
            </a:r>
          </a:p>
        </p:txBody>
      </p:sp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752662" y="1426353"/>
          <a:ext cx="5125794" cy="4585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9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详情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4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UI</a:t>
                      </a:r>
                      <a:endParaRPr lang="zh-CN" altLang="en-US" sz="170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网站可以通过</a:t>
                      </a:r>
                      <a:r>
                        <a:rPr lang="en-US" altLang="zh-CN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PC</a:t>
                      </a:r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端和移动端正常访问，两端功能相同，有自响应适配。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87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用户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可以登录注册、修改密码、注销账号；</a:t>
                      </a:r>
                      <a:endParaRPr lang="en-US" altLang="zh-CN" sz="170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可以查询和查看股票历史数据；</a:t>
                      </a:r>
                      <a:endParaRPr lang="en-US" altLang="zh-CN" sz="170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可以收藏股票并查看实时数据和历史数据</a:t>
                      </a:r>
                      <a:r>
                        <a:rPr lang="en-US" altLang="zh-CN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K</a:t>
                      </a:r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线图，导入和导出数据；</a:t>
                      </a:r>
                      <a:endParaRPr lang="en-US" altLang="zh-CN" sz="170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可以创建股票并录入数据。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624711" y="813978"/>
            <a:ext cx="269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非 功 能 需 求</a:t>
            </a:r>
          </a:p>
        </p:txBody>
      </p:sp>
      <p:graphicFrame>
        <p:nvGraphicFramePr>
          <p:cNvPr id="9" name="表格 9"/>
          <p:cNvGraphicFramePr>
            <a:graphicFrameLocks noGrp="1"/>
          </p:cNvGraphicFramePr>
          <p:nvPr/>
        </p:nvGraphicFramePr>
        <p:xfrm>
          <a:off x="6313546" y="1439529"/>
          <a:ext cx="5125794" cy="3285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详情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4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华文中宋" panose="02010600040101010101" charset="-122"/>
                          <a:ea typeface="华文中宋" panose="02010600040101010101" charset="-122"/>
                          <a:cs typeface="+mn-cs"/>
                        </a:rPr>
                        <a:t>易用性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网站界面简洁大气，有科技感；使用简单，方便上手。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0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需登录后才可使用网站相关功能，未登录用户强制跳转至登陆页面，保障数据安全和系统安全。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0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实时性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可以查看收藏股票的实时交易数据，便于监控市场波动。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0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完整性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700" dirty="0">
                          <a:latin typeface="华文中宋" panose="02010600040101010101" charset="-122"/>
                          <a:ea typeface="华文中宋" panose="02010600040101010101" charset="-122"/>
                        </a:rPr>
                        <a:t>提供用户管理和数据管理功能。</a:t>
                      </a:r>
                      <a:endParaRPr lang="en-US" altLang="zh-CN" sz="170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  <a:p>
                      <a:endParaRPr lang="zh-CN" altLang="en-US" sz="1700" dirty="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任意多边形 4"/>
          <p:cNvSpPr>
            <a:spLocks noChangeArrowheads="1"/>
          </p:cNvSpPr>
          <p:nvPr/>
        </p:nvSpPr>
        <p:spPr bwMode="auto">
          <a:xfrm>
            <a:off x="11656884" y="6162675"/>
            <a:ext cx="634804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lIns="91412" tIns="45706" rIns="91412" bIns="45706" anchor="ctr"/>
          <a:lstStyle/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32772" name="TextBox 15"/>
          <p:cNvSpPr>
            <a:spLocks noChangeArrowheads="1"/>
          </p:cNvSpPr>
          <p:nvPr/>
        </p:nvSpPr>
        <p:spPr bwMode="auto">
          <a:xfrm>
            <a:off x="11736236" y="6208715"/>
            <a:ext cx="453885" cy="35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8" tIns="34268" rIns="68538" bIns="3426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1465" dirty="0">
                <a:solidFill>
                  <a:prstClr val="white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* </a:t>
            </a:r>
            <a:endParaRPr lang="zh-CN" altLang="zh-CN" sz="1465" b="1" dirty="0">
              <a:solidFill>
                <a:prstClr val="white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1" y="323235"/>
            <a:ext cx="9298266" cy="987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1928" y="572084"/>
            <a:ext cx="940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</a:rPr>
              <a:t>现有产品分析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</a:rPr>
              <a:t>-</a:t>
            </a:r>
            <a:r>
              <a:rPr lang="en-US" altLang="zh-CN" sz="2400" dirty="0" err="1">
                <a:latin typeface="华文中宋" panose="02010600040101010101" charset="-122"/>
                <a:ea typeface="华文中宋" panose="02010600040101010101" charset="-122"/>
              </a:rPr>
              <a:t>Apple&amp;tradingView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3245" y="6161405"/>
            <a:ext cx="49276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</a:rPr>
              <a:t>https://www.tradingview.com/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65" y="1239841"/>
            <a:ext cx="4605651" cy="22960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049" y="394268"/>
            <a:ext cx="845573" cy="84557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87" y="3686682"/>
            <a:ext cx="4708951" cy="23865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62" y="1184220"/>
            <a:ext cx="2129902" cy="460932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194560" y="5944235"/>
            <a:ext cx="20307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Apple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移动端股市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58340" y="1203960"/>
            <a:ext cx="8275320" cy="445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198080" y="1810170"/>
            <a:ext cx="6720749" cy="10109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zh-CN" sz="4265" b="1" spc="800" dirty="0">
                <a:solidFill>
                  <a:schemeClr val="bg1"/>
                </a:solidFill>
                <a:latin typeface="Adobe Caslon Pro Bold" panose="0205070206050A020403" charset="0"/>
                <a:cs typeface="Adobe Caslon Pro Bold" panose="0205070206050A020403" charset="0"/>
                <a:sym typeface="+mn-lt"/>
              </a:rPr>
              <a:t>PAPT02</a:t>
            </a:r>
          </a:p>
        </p:txBody>
      </p:sp>
      <p:sp>
        <p:nvSpPr>
          <p:cNvPr id="19" name="矩形 18"/>
          <p:cNvSpPr/>
          <p:nvPr/>
        </p:nvSpPr>
        <p:spPr>
          <a:xfrm>
            <a:off x="2748922" y="2720760"/>
            <a:ext cx="6832320" cy="1014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后端</a:t>
            </a:r>
            <a:r>
              <a:rPr lang="en-US" altLang="zh-CN" sz="4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&amp;</a:t>
            </a:r>
            <a:r>
              <a:rPr lang="zh-CN" altLang="en-US" sz="48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+mn-ea"/>
                <a:sym typeface="+mn-lt"/>
              </a:rPr>
              <a:t>数据库、接口设计</a:t>
            </a:r>
            <a:endParaRPr lang="en-US" altLang="zh-CN" sz="48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+mn-ea"/>
              <a:sym typeface="+mn-lt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2867025" y="3956685"/>
            <a:ext cx="6263005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——</a:t>
            </a:r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李嘉欣 蒋光启</a:t>
            </a:r>
            <a:endParaRPr lang="en-US" altLang="zh-CN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997b68b-ca6f-4a0d-bc64-534ac011e9d6"/>
  <p:tag name="COMMONDATA" val="eyJoZGlkIjoiMTQzOTdiNjFjNmQ2NjFjMGJmODk3YzZmM2UzOGVjN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e6d7f18-bfb9-4ec5-91e2-fade5afb01c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2533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千图网海量PPT模板www.58pic.com​​">
  <a:themeElements>
    <a:clrScheme name="自定义 1791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F0C346"/>
      </a:accent1>
      <a:accent2>
        <a:srgbClr val="262626"/>
      </a:accent2>
      <a:accent3>
        <a:srgbClr val="F0C346"/>
      </a:accent3>
      <a:accent4>
        <a:srgbClr val="262626"/>
      </a:accent4>
      <a:accent5>
        <a:srgbClr val="F0C346"/>
      </a:accent5>
      <a:accent6>
        <a:srgbClr val="262626"/>
      </a:accent6>
      <a:hlink>
        <a:srgbClr val="F0C346"/>
      </a:hlink>
      <a:folHlink>
        <a:srgbClr val="680000"/>
      </a:folHlink>
    </a:clrScheme>
    <a:fontScheme name="415j0x25">
      <a:majorFont>
        <a:latin typeface="庞门正道标题体"/>
        <a:ea typeface="庞门正道标题体"/>
        <a:cs typeface=""/>
      </a:majorFont>
      <a:minorFont>
        <a:latin typeface="庞门正道标题体"/>
        <a:ea typeface="庞门正道标题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2057</Words>
  <Application>Microsoft Office PowerPoint</Application>
  <PresentationFormat>宽屏</PresentationFormat>
  <Paragraphs>404</Paragraphs>
  <Slides>47</Slides>
  <Notes>38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华文中宋</vt:lpstr>
      <vt:lpstr>张海山草泥马体</vt:lpstr>
      <vt:lpstr>Adobe Caslon Pro Bold</vt:lpstr>
      <vt:lpstr>Arial</vt:lpstr>
      <vt:lpstr>微软雅黑</vt:lpstr>
      <vt:lpstr>庞门正道标题体</vt:lpstr>
      <vt:lpstr>华文宋体</vt:lpstr>
      <vt:lpstr>张海山锐谐体</vt:lpstr>
      <vt:lpstr>Wingdings</vt:lpstr>
      <vt:lpstr>张海山锐线体2.0</vt:lpstr>
      <vt:lpstr>等线</vt:lpstr>
      <vt:lpstr>汉仪方隶简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guangqi jiang</cp:lastModifiedBy>
  <cp:revision>341</cp:revision>
  <dcterms:created xsi:type="dcterms:W3CDTF">2018-04-10T08:10:00Z</dcterms:created>
  <dcterms:modified xsi:type="dcterms:W3CDTF">2023-10-10T08:52:16Z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DEACCB64FE044B669B289F59AB89E1B0</vt:lpwstr>
  </property>
  <property fmtid="{D5CDD505-2E9C-101B-9397-08002B2CF9AE}" pid="3" name="KSOProductBuildVer">
    <vt:lpwstr>2052-11.1.0.13703</vt:lpwstr>
  </property>
</Properties>
</file>